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75" r:id="rId3"/>
    <p:sldId id="276" r:id="rId4"/>
    <p:sldId id="260" r:id="rId5"/>
    <p:sldId id="274" r:id="rId6"/>
    <p:sldId id="278" r:id="rId7"/>
    <p:sldId id="271" r:id="rId8"/>
    <p:sldId id="279" r:id="rId9"/>
    <p:sldId id="280" r:id="rId10"/>
    <p:sldId id="281" r:id="rId11"/>
    <p:sldId id="283" r:id="rId12"/>
    <p:sldId id="287" r:id="rId13"/>
    <p:sldId id="269" r:id="rId14"/>
    <p:sldId id="270" r:id="rId15"/>
    <p:sldId id="292" r:id="rId16"/>
    <p:sldId id="284" r:id="rId17"/>
    <p:sldId id="258" r:id="rId18"/>
    <p:sldId id="288" r:id="rId19"/>
    <p:sldId id="289" r:id="rId20"/>
    <p:sldId id="290" r:id="rId21"/>
    <p:sldId id="291" r:id="rId22"/>
    <p:sldId id="267" r:id="rId23"/>
    <p:sldId id="272" r:id="rId24"/>
    <p:sldId id="294" r:id="rId25"/>
    <p:sldId id="296" r:id="rId26"/>
    <p:sldId id="295" r:id="rId27"/>
    <p:sldId id="297" r:id="rId28"/>
    <p:sldId id="293" r:id="rId29"/>
    <p:sldId id="298" r:id="rId3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66FF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510" y="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omasz.Figarski\Desktop\Kozienicki%20PK\OPERATY\EKOSYSTEMY\wydz_pol_ALL-ANALIZY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omasz.Figarski\Desktop\Kozienicki%20PK\OPERATY\EKOSYSTEMY\wydz_pol_ALL-ANALIZ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omasz.Figarski\Desktop\Kozienicki%20PK\OPERATY\EKOSYSTEMY\wydz_pol_ALL-ANALIZ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omasz.Figarski\Desktop\Kozienicki%20PK\OPERATY\EKOSYSTEMY\wydz_pol_ALL-ANALIZY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omasz.Figarski\Desktop\Kozienicki%20PK\OPERATY\EKOSYSTEMY\wydz_pol_ALL-ANALIZY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omasz.Figarski\Desktop\Kozienicki%20PK\OPERATY\EKOSYSTEMY\wydz_pol_ALL-ANALIZY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omasz.Figarski\Desktop\Kozienicki%20PK\OPERATY\EKOSYSTEMY\wydz_pol_ALL-ANALIZY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omasz.Figarski\Desktop\Kozienicki%20PK\OPERATY\EKOSYSTEMY\wydz_pol_ALL-ANALIZY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omasz.Figarski\Desktop\Kozienicki%20PK\OPERATY\EKOSYSTEMY\wydz_pol_ALL-ANALIZY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omasz.Figarski\Desktop\Kozienicki%20PK\OPERATY\EKOSYSTEMY\wydz_pol_ALL-ANALIZ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/>
      <c:pieChart>
        <c:varyColors val="1"/>
        <c:dLbls>
          <c:showCatName val="1"/>
          <c:showPercent val="1"/>
        </c:dLbls>
        <c:firstSliceAng val="92"/>
      </c:pieChart>
    </c:plotArea>
    <c:plotVisOnly val="1"/>
    <c:dispBlanksAs val="zero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/>
      <c:pieChart>
        <c:varyColors val="1"/>
        <c:dLbls>
          <c:showCatName val="1"/>
          <c:showPercent val="1"/>
        </c:dLbls>
        <c:firstSliceAng val="92"/>
      </c:pieChart>
    </c:plotArea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/>
      <c:pieChart>
        <c:varyColors val="1"/>
        <c:dLbls>
          <c:showCatName val="1"/>
          <c:showPercent val="1"/>
        </c:dLbls>
        <c:firstSliceAng val="92"/>
      </c:pieChart>
    </c:plotArea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/>
      <c:pieChart>
        <c:varyColors val="1"/>
        <c:dLbls>
          <c:showCatName val="1"/>
          <c:showPercent val="1"/>
        </c:dLbls>
        <c:firstSliceAng val="92"/>
      </c:pieChart>
    </c:plotArea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/>
      <c:pieChart>
        <c:varyColors val="1"/>
        <c:dLbls>
          <c:showCatName val="1"/>
          <c:showPercent val="1"/>
        </c:dLbls>
        <c:firstSliceAng val="92"/>
      </c:pieChart>
    </c:plotArea>
    <c:plotVisOnly val="1"/>
    <c:dispBlanksAs val="zero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/>
      <c:pieChart>
        <c:varyColors val="1"/>
        <c:dLbls>
          <c:showCatName val="1"/>
          <c:showPercent val="1"/>
        </c:dLbls>
        <c:firstSliceAng val="92"/>
      </c:pieChart>
    </c:plotArea>
    <c:plotVisOnly val="1"/>
    <c:dispBlanksAs val="zero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/>
      <c:pieChart>
        <c:varyColors val="1"/>
        <c:dLbls>
          <c:showCatName val="1"/>
          <c:showPercent val="1"/>
        </c:dLbls>
        <c:firstSliceAng val="92"/>
      </c:pieChart>
    </c:plotArea>
    <c:plotVisOnly val="1"/>
    <c:dispBlanksAs val="zero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/>
      <c:pieChart>
        <c:varyColors val="1"/>
        <c:dLbls>
          <c:showCatName val="1"/>
          <c:showPercent val="1"/>
        </c:dLbls>
        <c:firstSliceAng val="92"/>
      </c:pieChart>
    </c:plotArea>
    <c:plotVisOnly val="1"/>
    <c:dispBlanksAs val="zero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/>
      <c:pieChart>
        <c:varyColors val="1"/>
        <c:dLbls>
          <c:showCatName val="1"/>
          <c:showPercent val="1"/>
        </c:dLbls>
        <c:firstSliceAng val="92"/>
      </c:pieChart>
    </c:plotArea>
    <c:plotVisOnly val="1"/>
    <c:dispBlanksAs val="zero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/>
      <c:pieChart>
        <c:varyColors val="1"/>
        <c:dLbls>
          <c:showCatName val="1"/>
          <c:showPercent val="1"/>
        </c:dLbls>
        <c:firstSliceAng val="92"/>
      </c:pieChart>
    </c:plotArea>
    <c:plotVisOnly val="1"/>
    <c:dispBlanksAs val="zero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4AFEC-8524-4A72-A4E2-848C98D9E097}" type="datetimeFigureOut">
              <a:rPr lang="pl-PL" smtClean="0"/>
              <a:pPr/>
              <a:t>2018-04-08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7F55C-5DAF-4B02-9923-6CC630ACC1A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2018-04-08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2018-04-08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2018-04-08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2018-04-08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2018-04-08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2018-04-08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2018-04-08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2018-04-08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2018-04-08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2018-04-08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2018-04-08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pPr/>
              <a:t>2018-04-08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784976" cy="3816424"/>
          </a:xfrm>
        </p:spPr>
        <p:txBody>
          <a:bodyPr>
            <a:normAutofit fontScale="90000"/>
          </a:bodyPr>
          <a:lstStyle/>
          <a:p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100" b="1" dirty="0" smtClean="0">
                <a:latin typeface="Arial" pitchFamily="34" charset="0"/>
                <a:cs typeface="Arial" pitchFamily="34" charset="0"/>
              </a:rPr>
              <a:t>Kierunki oraz problemy rozwoju turystyki, </a:t>
            </a:r>
            <a:br>
              <a:rPr lang="pl-PL" sz="3100" b="1" dirty="0" smtClean="0">
                <a:latin typeface="Arial" pitchFamily="34" charset="0"/>
                <a:cs typeface="Arial" pitchFamily="34" charset="0"/>
              </a:rPr>
            </a:br>
            <a:r>
              <a:rPr lang="pl-PL" sz="3100" b="1" dirty="0" smtClean="0">
                <a:latin typeface="Arial" pitchFamily="34" charset="0"/>
                <a:cs typeface="Arial" pitchFamily="34" charset="0"/>
              </a:rPr>
              <a:t>rekreacji i edukacji na obszarze Kozienickiego Parku Krajobrazowego i jego otuliny</a:t>
            </a:r>
            <a:r>
              <a:rPr lang="pl-PL" sz="3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3100" dirty="0" smtClean="0">
                <a:latin typeface="Arial" pitchFamily="34" charset="0"/>
                <a:cs typeface="Arial" pitchFamily="34" charset="0"/>
              </a:rPr>
            </a:br>
            <a:r>
              <a:rPr lang="pl-PL" sz="3100" dirty="0" smtClean="0">
                <a:latin typeface="Arial" pitchFamily="34" charset="0"/>
                <a:cs typeface="Arial" pitchFamily="34" charset="0"/>
              </a:rPr>
              <a:t>Warsztat - 09.04.2018 r. </a:t>
            </a:r>
            <a:br>
              <a:rPr lang="pl-PL" sz="3100" dirty="0" smtClean="0">
                <a:latin typeface="Arial" pitchFamily="34" charset="0"/>
                <a:cs typeface="Arial" pitchFamily="34" charset="0"/>
              </a:rPr>
            </a:br>
            <a:r>
              <a:rPr lang="pl-PL" sz="3100" smtClean="0">
                <a:latin typeface="Arial" pitchFamily="34" charset="0"/>
                <a:cs typeface="Arial" pitchFamily="34" charset="0"/>
              </a:rPr>
              <a:t>Pionki</a:t>
            </a:r>
            <a:r>
              <a:rPr lang="pl-PL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3600" dirty="0" smtClean="0">
                <a:latin typeface="Arial" pitchFamily="34" charset="0"/>
                <a:cs typeface="Arial" pitchFamily="34" charset="0"/>
              </a:rPr>
            </a:br>
            <a:r>
              <a:rPr lang="pl-PL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3600" dirty="0" smtClean="0">
                <a:latin typeface="Arial" pitchFamily="34" charset="0"/>
                <a:cs typeface="Arial" pitchFamily="34" charset="0"/>
              </a:rPr>
            </a:br>
            <a:r>
              <a:rPr lang="pl-PL" sz="3600" dirty="0" smtClean="0">
                <a:latin typeface="Arial" pitchFamily="34" charset="0"/>
                <a:cs typeface="Arial" pitchFamily="34" charset="0"/>
              </a:rPr>
              <a:t>							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mgr Mariusz Gunia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>
                <a:latin typeface="Arial" pitchFamily="34" charset="0"/>
                <a:cs typeface="Arial" pitchFamily="34" charset="0"/>
              </a:rPr>
            </a:br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Obraz 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6442" y="6093296"/>
            <a:ext cx="57626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az 10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60" y="4584289"/>
            <a:ext cx="1536313" cy="943052"/>
          </a:xfrm>
          <a:prstGeom prst="rect">
            <a:avLst/>
          </a:prstGeom>
        </p:spPr>
      </p:pic>
      <p:pic>
        <p:nvPicPr>
          <p:cNvPr id="12" name="Obraz 1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9724" y="4365104"/>
            <a:ext cx="1344682" cy="129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az 12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99792" y="4367296"/>
            <a:ext cx="1368152" cy="1381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az 13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6016" y="4586481"/>
            <a:ext cx="1872208" cy="943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735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latin typeface="Arial" pitchFamily="34" charset="0"/>
                <a:cs typeface="Arial" pitchFamily="34" charset="0"/>
              </a:rPr>
              <a:t>Infrastruktura turystyczna</a:t>
            </a:r>
            <a:endParaRPr lang="pl-PL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92114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pl-PL" sz="2400" dirty="0" smtClean="0"/>
          </a:p>
          <a:p>
            <a:pPr lvl="0">
              <a:buNone/>
            </a:pPr>
            <a:endParaRPr lang="pl-PL" sz="2400" dirty="0" smtClean="0"/>
          </a:p>
          <a:p>
            <a:pPr lvl="0">
              <a:buNone/>
            </a:pPr>
            <a:endParaRPr lang="pl-PL" sz="4000" dirty="0" smtClean="0"/>
          </a:p>
          <a:p>
            <a:pPr lvl="0">
              <a:buNone/>
            </a:pPr>
            <a:endParaRPr lang="pl-PL" sz="2400" dirty="0" smtClean="0"/>
          </a:p>
          <a:p>
            <a:pPr lvl="0"/>
            <a:endParaRPr lang="pl-PL" sz="2000" dirty="0"/>
          </a:p>
          <a:p>
            <a:endParaRPr lang="pl-PL" dirty="0"/>
          </a:p>
        </p:txBody>
      </p:sp>
      <p:graphicFrame>
        <p:nvGraphicFramePr>
          <p:cNvPr id="8" name="Wykres 7"/>
          <p:cNvGraphicFramePr/>
          <p:nvPr>
            <p:extLst>
              <p:ext uri="{D42A27DB-BD31-4B8C-83A1-F6EECF244321}">
                <p14:modId xmlns="" xmlns:p14="http://schemas.microsoft.com/office/powerpoint/2010/main" val="1879569909"/>
              </p:ext>
            </p:extLst>
          </p:nvPr>
        </p:nvGraphicFramePr>
        <p:xfrm>
          <a:off x="4550356" y="3789040"/>
          <a:ext cx="4572000" cy="2954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428596" y="1000108"/>
            <a:ext cx="8329642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endParaRPr lang="pl-PL" dirty="0" smtClean="0"/>
          </a:p>
          <a:p>
            <a:pPr algn="just"/>
            <a:endParaRPr lang="pl-PL" dirty="0" smtClean="0"/>
          </a:p>
          <a:p>
            <a:pPr algn="just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l-PL" sz="2800" dirty="0"/>
          </a:p>
        </p:txBody>
      </p:sp>
      <p:pic>
        <p:nvPicPr>
          <p:cNvPr id="4098" name="Picture 2" descr="D:\KOZIENICKI PARK KRAJOBRAZOWY\Mapy do wykorzystania\KPK Mapki do wykorzystania w operatach\Kozienicki_PK_szla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928670"/>
            <a:ext cx="6000792" cy="54839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616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latin typeface="Arial" pitchFamily="34" charset="0"/>
                <a:cs typeface="Arial" pitchFamily="34" charset="0"/>
              </a:rPr>
              <a:t>Infrastruktura turystyczna</a:t>
            </a:r>
            <a:endParaRPr lang="pl-PL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92114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pl-PL" sz="2400" dirty="0" smtClean="0"/>
          </a:p>
          <a:p>
            <a:pPr lvl="0">
              <a:buNone/>
            </a:pPr>
            <a:endParaRPr lang="pl-PL" sz="2400" dirty="0" smtClean="0"/>
          </a:p>
          <a:p>
            <a:pPr lvl="0">
              <a:buNone/>
            </a:pPr>
            <a:endParaRPr lang="pl-PL" sz="4000" dirty="0" smtClean="0"/>
          </a:p>
          <a:p>
            <a:pPr lvl="0">
              <a:buNone/>
            </a:pPr>
            <a:endParaRPr lang="pl-PL" sz="2400" dirty="0" smtClean="0"/>
          </a:p>
          <a:p>
            <a:pPr lvl="0"/>
            <a:endParaRPr lang="pl-PL" sz="2000" dirty="0"/>
          </a:p>
          <a:p>
            <a:endParaRPr lang="pl-PL" dirty="0"/>
          </a:p>
        </p:txBody>
      </p:sp>
      <p:graphicFrame>
        <p:nvGraphicFramePr>
          <p:cNvPr id="8" name="Wykres 7"/>
          <p:cNvGraphicFramePr/>
          <p:nvPr>
            <p:extLst>
              <p:ext uri="{D42A27DB-BD31-4B8C-83A1-F6EECF244321}">
                <p14:modId xmlns="" xmlns:p14="http://schemas.microsoft.com/office/powerpoint/2010/main" val="1879569909"/>
              </p:ext>
            </p:extLst>
          </p:nvPr>
        </p:nvGraphicFramePr>
        <p:xfrm>
          <a:off x="4550356" y="3789040"/>
          <a:ext cx="4572000" cy="2954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428596" y="1000108"/>
            <a:ext cx="8329642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Ośrodki jeździectwa (w sąsiedztwie Parku) i szlaki konne (rejon Rezerwatu Przyrody „Źródło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Królewskie”),</a:t>
            </a:r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Szlaki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Nordic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Walking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(Nadleśnictwo Kozienice),</a:t>
            </a:r>
          </a:p>
          <a:p>
            <a:pPr algn="just">
              <a:buFont typeface="Arial" pitchFamily="34" charset="0"/>
              <a:buChar char="•"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Trasy narciarstwa biegowego (leśnictwo Molendy),</a:t>
            </a:r>
          </a:p>
          <a:p>
            <a:pPr algn="just">
              <a:buFont typeface="Arial" pitchFamily="34" charset="0"/>
              <a:buChar char="•"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Ścieżki dydaktyczne: Ścieżka dydaktyczna „Królewskie Źródła”,   Ścieżka przyrodniczo-leśna „Śródborze”, Ścieżka przyrodniczo-leśna w rezerwacie przyrody „Jedlnia”, Ścieżka przyrodniczo-leśna „Miodne”, Ścieżka przyrodniczo-krajobrazowa „Krępiec”, Ścieżka dydaktyczna przyrodniczo-leśna „Dąbrowa nad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Zagożdzonką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”.</a:t>
            </a:r>
          </a:p>
          <a:p>
            <a:pPr algn="just"/>
            <a:r>
              <a:rPr lang="pl-PL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l-PL" dirty="0" smtClean="0"/>
          </a:p>
          <a:p>
            <a:pPr algn="just"/>
            <a:endParaRPr lang="pl-PL" dirty="0" smtClean="0"/>
          </a:p>
          <a:p>
            <a:pPr algn="just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l-PL" sz="2800" dirty="0"/>
          </a:p>
        </p:txBody>
      </p:sp>
    </p:spTree>
    <p:extLst>
      <p:ext uri="{BB962C8B-B14F-4D97-AF65-F5344CB8AC3E}">
        <p14:creationId xmlns="" xmlns:p14="http://schemas.microsoft.com/office/powerpoint/2010/main" val="20616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latin typeface="Arial" pitchFamily="34" charset="0"/>
                <a:cs typeface="Arial" pitchFamily="34" charset="0"/>
              </a:rPr>
              <a:t>Infrastruktura edukacyjna</a:t>
            </a:r>
            <a:endParaRPr lang="pl-PL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92114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pl-PL" sz="2400" dirty="0" smtClean="0"/>
          </a:p>
          <a:p>
            <a:pPr lvl="0">
              <a:buNone/>
            </a:pPr>
            <a:endParaRPr lang="pl-PL" sz="2400" dirty="0" smtClean="0"/>
          </a:p>
          <a:p>
            <a:pPr lvl="0">
              <a:buNone/>
            </a:pPr>
            <a:endParaRPr lang="pl-PL" sz="4000" dirty="0" smtClean="0"/>
          </a:p>
          <a:p>
            <a:pPr lvl="0">
              <a:buNone/>
            </a:pPr>
            <a:endParaRPr lang="pl-PL" sz="2400" dirty="0" smtClean="0"/>
          </a:p>
          <a:p>
            <a:pPr lvl="0"/>
            <a:endParaRPr lang="pl-PL" sz="2000" dirty="0"/>
          </a:p>
          <a:p>
            <a:endParaRPr lang="pl-PL" dirty="0"/>
          </a:p>
        </p:txBody>
      </p:sp>
      <p:graphicFrame>
        <p:nvGraphicFramePr>
          <p:cNvPr id="8" name="Wykres 7"/>
          <p:cNvGraphicFramePr/>
          <p:nvPr>
            <p:extLst>
              <p:ext uri="{D42A27DB-BD31-4B8C-83A1-F6EECF244321}">
                <p14:modId xmlns="" xmlns:p14="http://schemas.microsoft.com/office/powerpoint/2010/main" val="1879569909"/>
              </p:ext>
            </p:extLst>
          </p:nvPr>
        </p:nvGraphicFramePr>
        <p:xfrm>
          <a:off x="4550356" y="3789040"/>
          <a:ext cx="4572000" cy="2954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428596" y="1000108"/>
            <a:ext cx="8329642" cy="5643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Leśny Ośrodek Edukacyjny im. red. Andrzeja Zalewskiego w Jedlni-Letnisko,</a:t>
            </a:r>
          </a:p>
          <a:p>
            <a:pPr algn="just">
              <a:buFont typeface="Arial" pitchFamily="34" charset="0"/>
              <a:buChar char="•"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Ośrodek edukacyjny Kozienickiego Parku Krajobrazowego w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Augustowie,</a:t>
            </a:r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Przystanek Historia Centrum Edukacyjnego IPN w Augustowie,</a:t>
            </a:r>
          </a:p>
          <a:p>
            <a:pPr algn="just">
              <a:buFont typeface="Arial" pitchFamily="34" charset="0"/>
              <a:buChar char="•"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Izba Edukacji Leśnej przy Nadleśnictwie Zwoleń,</a:t>
            </a:r>
          </a:p>
          <a:p>
            <a:pPr algn="just">
              <a:buFont typeface="Arial" pitchFamily="34" charset="0"/>
              <a:buChar char="•"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Szkółka leśna „Przejazd”.</a:t>
            </a:r>
          </a:p>
          <a:p>
            <a:pPr algn="just"/>
            <a:r>
              <a:rPr lang="pl-PL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l-PL" dirty="0" smtClean="0"/>
          </a:p>
          <a:p>
            <a:pPr algn="just"/>
            <a:endParaRPr lang="pl-PL" dirty="0" smtClean="0"/>
          </a:p>
          <a:p>
            <a:pPr algn="just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l-PL" sz="2800" dirty="0"/>
          </a:p>
        </p:txBody>
      </p:sp>
      <p:pic>
        <p:nvPicPr>
          <p:cNvPr id="6" name="Obraz 5" descr="P10105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05245" y="2928934"/>
            <a:ext cx="5238755" cy="39290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16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latin typeface="Arial" pitchFamily="34" charset="0"/>
                <a:cs typeface="Arial" pitchFamily="34" charset="0"/>
              </a:rPr>
              <a:t>Turystyka w Kozienickim Parku Krajobrazowym</a:t>
            </a:r>
            <a:endParaRPr lang="pl-PL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pl-PL" sz="2400" dirty="0" smtClean="0"/>
          </a:p>
          <a:p>
            <a:pPr lvl="0">
              <a:buNone/>
            </a:pPr>
            <a:endParaRPr lang="pl-PL" sz="2400" dirty="0" smtClean="0"/>
          </a:p>
          <a:p>
            <a:pPr lvl="0">
              <a:buNone/>
            </a:pPr>
            <a:endParaRPr lang="pl-PL" sz="2400" dirty="0" smtClean="0"/>
          </a:p>
          <a:p>
            <a:pPr lvl="0"/>
            <a:endParaRPr lang="pl-PL" sz="2000" dirty="0"/>
          </a:p>
          <a:p>
            <a:endParaRPr lang="pl-PL" dirty="0"/>
          </a:p>
        </p:txBody>
      </p:sp>
      <p:graphicFrame>
        <p:nvGraphicFramePr>
          <p:cNvPr id="8" name="Wykres 7"/>
          <p:cNvGraphicFramePr/>
          <p:nvPr>
            <p:extLst>
              <p:ext uri="{D42A27DB-BD31-4B8C-83A1-F6EECF244321}">
                <p14:modId xmlns="" xmlns:p14="http://schemas.microsoft.com/office/powerpoint/2010/main" val="1879569909"/>
              </p:ext>
            </p:extLst>
          </p:nvPr>
        </p:nvGraphicFramePr>
        <p:xfrm>
          <a:off x="4550356" y="3789040"/>
          <a:ext cx="4572000" cy="2954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428596" y="1000108"/>
            <a:ext cx="8329642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Rodzaje turystyki w Parku:</a:t>
            </a:r>
            <a:endParaRPr kumimoji="0" lang="pl-P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k</a:t>
            </a:r>
            <a:r>
              <a:rPr kumimoji="0" lang="pl-P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rajoznawcza</a:t>
            </a:r>
            <a:r>
              <a:rPr kumimoji="0" lang="pl-PL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(rozwój nowych form: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geocaching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i bieg na orientację),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przyrodnicza (rozwój nowych form: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birdwatching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),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piesza i rowerowa (rozwój nowych form: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Nordic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Walking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),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narciarska i jeździecka.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Obraz 5" descr="P8060322.JPG"/>
          <p:cNvPicPr>
            <a:picLocks noChangeAspect="1"/>
          </p:cNvPicPr>
          <p:nvPr/>
        </p:nvPicPr>
        <p:blipFill>
          <a:blip r:embed="rId3" cstate="print"/>
          <a:srcRect b="14515"/>
          <a:stretch>
            <a:fillRect/>
          </a:stretch>
        </p:blipFill>
        <p:spPr>
          <a:xfrm>
            <a:off x="3127109" y="3000372"/>
            <a:ext cx="6016891" cy="38576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16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latin typeface="Arial" pitchFamily="34" charset="0"/>
                <a:cs typeface="Arial" pitchFamily="34" charset="0"/>
              </a:rPr>
              <a:t>Ruch turystyczny</a:t>
            </a:r>
            <a:endParaRPr lang="pl-PL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pl-PL" sz="2400" dirty="0" smtClean="0"/>
          </a:p>
          <a:p>
            <a:pPr lvl="0">
              <a:buNone/>
            </a:pPr>
            <a:endParaRPr lang="pl-PL" sz="2400" dirty="0" smtClean="0"/>
          </a:p>
          <a:p>
            <a:pPr lvl="0">
              <a:buNone/>
            </a:pPr>
            <a:endParaRPr lang="pl-PL" sz="2400" dirty="0" smtClean="0"/>
          </a:p>
          <a:p>
            <a:pPr lvl="0"/>
            <a:endParaRPr lang="pl-PL" sz="2000" dirty="0"/>
          </a:p>
          <a:p>
            <a:endParaRPr lang="pl-PL" dirty="0"/>
          </a:p>
        </p:txBody>
      </p:sp>
      <p:graphicFrame>
        <p:nvGraphicFramePr>
          <p:cNvPr id="8" name="Wykres 7"/>
          <p:cNvGraphicFramePr/>
          <p:nvPr>
            <p:extLst>
              <p:ext uri="{D42A27DB-BD31-4B8C-83A1-F6EECF244321}">
                <p14:modId xmlns="" xmlns:p14="http://schemas.microsoft.com/office/powerpoint/2010/main" val="1879569909"/>
              </p:ext>
            </p:extLst>
          </p:nvPr>
        </p:nvGraphicFramePr>
        <p:xfrm>
          <a:off x="4550356" y="3789040"/>
          <a:ext cx="4572000" cy="2954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428596" y="1000108"/>
            <a:ext cx="8329642" cy="485740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lvl="0" indent="-342900" algn="just">
              <a:spcBef>
                <a:spcPct val="20000"/>
              </a:spcBef>
            </a:pPr>
            <a:endParaRPr lang="pl-PL" sz="6200" b="1" dirty="0" smtClean="0"/>
          </a:p>
          <a:p>
            <a:pPr lvl="0" algn="just">
              <a:buFont typeface="Arial" pitchFamily="34" charset="0"/>
              <a:buChar char="•"/>
            </a:pPr>
            <a:r>
              <a:rPr lang="pl-PL" sz="8000" dirty="0" smtClean="0">
                <a:latin typeface="Arial" pitchFamily="34" charset="0"/>
                <a:cs typeface="Arial" pitchFamily="34" charset="0"/>
              </a:rPr>
              <a:t>    największy ruch turystyczny odnotowano w rejonie Królewskich Źródeł, a następnie     w rejonie Jedlni, </a:t>
            </a:r>
          </a:p>
          <a:p>
            <a:pPr lvl="0" algn="just">
              <a:buFont typeface="Arial" pitchFamily="34" charset="0"/>
              <a:buChar char="•"/>
            </a:pPr>
            <a:r>
              <a:rPr lang="pl-PL" sz="8000" dirty="0" smtClean="0">
                <a:latin typeface="Arial" pitchFamily="34" charset="0"/>
                <a:cs typeface="Arial" pitchFamily="34" charset="0"/>
              </a:rPr>
              <a:t>   w skali roku największa frekwencja była w dni wolne od pracy w okresie od wiosny do jesieni, zaś najniższa w okresie zimowym (w dni robocze),</a:t>
            </a:r>
          </a:p>
          <a:p>
            <a:pPr lvl="0" algn="just">
              <a:buFont typeface="Arial" pitchFamily="34" charset="0"/>
              <a:buChar char="•"/>
            </a:pPr>
            <a:r>
              <a:rPr lang="pl-PL" sz="8000" dirty="0" smtClean="0">
                <a:latin typeface="Arial" pitchFamily="34" charset="0"/>
                <a:cs typeface="Arial" pitchFamily="34" charset="0"/>
              </a:rPr>
              <a:t>   największy udział wśród odwiedzających mieli piesi (85%), a następnie rowerzyści (11%),</a:t>
            </a:r>
          </a:p>
          <a:p>
            <a:pPr lvl="0" algn="just">
              <a:buFont typeface="Arial" pitchFamily="34" charset="0"/>
              <a:buChar char="•"/>
            </a:pPr>
            <a:r>
              <a:rPr lang="pl-PL" sz="8000" dirty="0" smtClean="0">
                <a:latin typeface="Arial" pitchFamily="34" charset="0"/>
                <a:cs typeface="Arial" pitchFamily="34" charset="0"/>
              </a:rPr>
              <a:t>   turyści głównie przyjeżdżali z Radomia (39%), a następnie z Pionek (14%), Kozienic (8%) i Warszawy (8%),</a:t>
            </a:r>
          </a:p>
          <a:p>
            <a:pPr lvl="0" algn="just">
              <a:buFont typeface="Arial" pitchFamily="34" charset="0"/>
              <a:buChar char="•"/>
            </a:pPr>
            <a:r>
              <a:rPr lang="pl-PL" sz="8000" dirty="0" smtClean="0">
                <a:latin typeface="Arial" pitchFamily="34" charset="0"/>
                <a:cs typeface="Arial" pitchFamily="34" charset="0"/>
              </a:rPr>
              <a:t>   odwiedzający Puszczę Kozienicką nocują głównie we własnym mieszkaniu lub u swojej rodziny lub przyjaciół (64%), ośrodku wypoczynkowym (11%) i kwaterze prywatnej (11%),</a:t>
            </a:r>
          </a:p>
          <a:p>
            <a:pPr lvl="0" algn="just">
              <a:buFont typeface="Arial" pitchFamily="34" charset="0"/>
              <a:buChar char="•"/>
            </a:pPr>
            <a:r>
              <a:rPr lang="pl-PL" sz="8000" dirty="0" smtClean="0">
                <a:latin typeface="Arial" pitchFamily="34" charset="0"/>
                <a:cs typeface="Arial" pitchFamily="34" charset="0"/>
              </a:rPr>
              <a:t>   głównym środkiem transportu służącym dotarciu do Puszczy Kozienickiej jest samochód osobowy,</a:t>
            </a:r>
          </a:p>
          <a:p>
            <a:pPr lvl="0" algn="just">
              <a:buFont typeface="Arial" pitchFamily="34" charset="0"/>
              <a:buChar char="•"/>
            </a:pPr>
            <a:r>
              <a:rPr lang="pl-PL" sz="8000" dirty="0" smtClean="0">
                <a:latin typeface="Arial" pitchFamily="34" charset="0"/>
                <a:cs typeface="Arial" pitchFamily="34" charset="0"/>
              </a:rPr>
              <a:t>   Puszcza Kozienicka odwiedzana jest głównie przez rodziny lub/i znajomych,</a:t>
            </a:r>
          </a:p>
          <a:p>
            <a:pPr lvl="0" algn="just">
              <a:buFont typeface="Arial" pitchFamily="34" charset="0"/>
              <a:buChar char="•"/>
            </a:pPr>
            <a:r>
              <a:rPr lang="pl-PL" sz="8000" dirty="0" smtClean="0">
                <a:latin typeface="Arial" pitchFamily="34" charset="0"/>
                <a:cs typeface="Arial" pitchFamily="34" charset="0"/>
              </a:rPr>
              <a:t>   Puszcza Kozienicka odwiedzana jest z następujących powodów: zdrowie, spokój,    odreagowanie stresu, możliwość kontaktu z przyrodą, a także czas spędzony z bliskimi i rekreacja.</a:t>
            </a:r>
          </a:p>
          <a:p>
            <a:pPr marL="342900" lvl="0" indent="-342900" algn="just">
              <a:spcBef>
                <a:spcPct val="20000"/>
              </a:spcBef>
            </a:pPr>
            <a:endParaRPr lang="pl-PL" sz="33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pl-P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</a:pP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00034" y="6215082"/>
            <a:ext cx="81439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Źródło: Taczanowska K. 2017. Opracowanie mierników i narzędzi pomiaru efektywności wykorzystania obiektów turystycznych Lasów Państwowych. Sprawozdanie cząstkowe 31.07.2017 r. BOKU, Wiedeń.</a:t>
            </a:r>
            <a:endParaRPr kumimoji="0" lang="pl-PL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16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54914"/>
          </a:xfrm>
        </p:spPr>
        <p:txBody>
          <a:bodyPr>
            <a:noAutofit/>
          </a:bodyPr>
          <a:lstStyle/>
          <a:p>
            <a:r>
              <a:rPr lang="pl-PL" sz="2800" b="1" dirty="0" smtClean="0">
                <a:latin typeface="Arial" pitchFamily="34" charset="0"/>
                <a:cs typeface="Arial" pitchFamily="34" charset="0"/>
              </a:rPr>
              <a:t>Działalność edukacyjna w Kozienickim Parku Krajobrazowym</a:t>
            </a:r>
            <a:endParaRPr lang="pl-PL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1285860"/>
            <a:ext cx="3071834" cy="5072098"/>
          </a:xfrm>
        </p:spPr>
        <p:txBody>
          <a:bodyPr>
            <a:normAutofit/>
          </a:bodyPr>
          <a:lstStyle/>
          <a:p>
            <a:pPr lvl="0"/>
            <a:r>
              <a:rPr lang="pl-PL" sz="1800" dirty="0" smtClean="0">
                <a:latin typeface="Arial" pitchFamily="34" charset="0"/>
                <a:cs typeface="Arial" pitchFamily="34" charset="0"/>
              </a:rPr>
              <a:t>warsztaty ekologiczne, </a:t>
            </a:r>
          </a:p>
          <a:p>
            <a:pPr lvl="0"/>
            <a:r>
              <a:rPr lang="pl-PL" sz="1800" dirty="0" smtClean="0">
                <a:latin typeface="Arial" pitchFamily="34" charset="0"/>
                <a:cs typeface="Arial" pitchFamily="34" charset="0"/>
              </a:rPr>
              <a:t>konkursy, </a:t>
            </a:r>
          </a:p>
          <a:p>
            <a:pPr lvl="0"/>
            <a:r>
              <a:rPr lang="pl-PL" sz="1800" dirty="0" smtClean="0">
                <a:latin typeface="Arial" pitchFamily="34" charset="0"/>
                <a:cs typeface="Arial" pitchFamily="34" charset="0"/>
              </a:rPr>
              <a:t>broszury, mapy i ulotki,</a:t>
            </a:r>
          </a:p>
          <a:p>
            <a:r>
              <a:rPr lang="pl-PL" sz="18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imprezy plenerowe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 ,</a:t>
            </a:r>
          </a:p>
          <a:p>
            <a:r>
              <a:rPr lang="pl-PL" sz="18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zielone szkoły,</a:t>
            </a:r>
          </a:p>
          <a:p>
            <a:r>
              <a:rPr lang="pl-PL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gry i zabawy,</a:t>
            </a:r>
          </a:p>
          <a:p>
            <a:r>
              <a:rPr lang="pl-PL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lekcje,</a:t>
            </a:r>
          </a:p>
          <a:p>
            <a:r>
              <a:rPr lang="pl-PL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wycieczki,</a:t>
            </a:r>
          </a:p>
          <a:p>
            <a:r>
              <a:rPr lang="pl-PL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wystawy tematyczne,</a:t>
            </a:r>
          </a:p>
          <a:p>
            <a:r>
              <a:rPr lang="pl-PL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szkolenia.</a:t>
            </a:r>
          </a:p>
          <a:p>
            <a:endParaRPr lang="pl-PL" sz="2000" dirty="0" smtClean="0">
              <a:solidFill>
                <a:srgbClr val="000000"/>
              </a:solidFill>
              <a:cs typeface="Times New Roman"/>
            </a:endParaRPr>
          </a:p>
          <a:p>
            <a:endParaRPr lang="pl-PL" sz="2000" dirty="0" smtClean="0">
              <a:solidFill>
                <a:srgbClr val="000000"/>
              </a:solidFill>
              <a:cs typeface="Times New Roman"/>
            </a:endParaRPr>
          </a:p>
          <a:p>
            <a:endParaRPr lang="pl-PL" sz="2000" dirty="0" smtClean="0">
              <a:solidFill>
                <a:srgbClr val="000000"/>
              </a:solidFill>
              <a:cs typeface="Times New Roman"/>
            </a:endParaRPr>
          </a:p>
          <a:p>
            <a:endParaRPr lang="pl-PL" sz="2000" dirty="0" smtClean="0"/>
          </a:p>
          <a:p>
            <a:pPr lvl="0"/>
            <a:endParaRPr lang="pl-PL" sz="2000" dirty="0"/>
          </a:p>
          <a:p>
            <a:endParaRPr lang="pl-PL" dirty="0"/>
          </a:p>
        </p:txBody>
      </p:sp>
      <p:graphicFrame>
        <p:nvGraphicFramePr>
          <p:cNvPr id="8" name="Wykres 7"/>
          <p:cNvGraphicFramePr/>
          <p:nvPr>
            <p:extLst>
              <p:ext uri="{D42A27DB-BD31-4B8C-83A1-F6EECF244321}">
                <p14:modId xmlns="" xmlns:p14="http://schemas.microsoft.com/office/powerpoint/2010/main" val="1879569909"/>
              </p:ext>
            </p:extLst>
          </p:nvPr>
        </p:nvGraphicFramePr>
        <p:xfrm>
          <a:off x="4550356" y="3789040"/>
          <a:ext cx="4572000" cy="2954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428596" y="1000108"/>
            <a:ext cx="8329642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just">
              <a:buFont typeface="Arial" pitchFamily="34" charset="0"/>
              <a:buChar char="•"/>
            </a:pPr>
            <a:endParaRPr lang="pl-PL" sz="12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spcBef>
                <a:spcPct val="20000"/>
              </a:spcBef>
            </a:pPr>
            <a:endParaRPr lang="pl-PL" sz="33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pl-P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</a:pP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3714744" y="1428736"/>
            <a:ext cx="5000660" cy="5072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Obraz 8" descr="P10105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33742" y="2500307"/>
            <a:ext cx="5810258" cy="43576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16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2910" y="2000240"/>
            <a:ext cx="8229600" cy="2071702"/>
          </a:xfrm>
        </p:spPr>
        <p:txBody>
          <a:bodyPr>
            <a:normAutofit/>
          </a:bodyPr>
          <a:lstStyle/>
          <a:p>
            <a:r>
              <a:rPr lang="pl-PL" sz="3600" dirty="0" smtClean="0">
                <a:latin typeface="Arial" pitchFamily="34" charset="0"/>
                <a:ea typeface="Times New Roman"/>
                <a:cs typeface="Arial" pitchFamily="34" charset="0"/>
              </a:rPr>
              <a:t>PROBLEMY ROZWOJU FUNKCJI TURYSTYCZNEJ, REKREACYJNEJ </a:t>
            </a:r>
            <a:br>
              <a:rPr lang="pl-PL" sz="3600" dirty="0" smtClean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pl-PL" sz="3600" dirty="0" smtClean="0">
                <a:latin typeface="Arial" pitchFamily="34" charset="0"/>
                <a:ea typeface="Times New Roman"/>
                <a:cs typeface="Arial" pitchFamily="34" charset="0"/>
              </a:rPr>
              <a:t>I EDUKACYJNEJ</a:t>
            </a:r>
            <a:endParaRPr lang="pl-PL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latin typeface="Arial" pitchFamily="34" charset="0"/>
                <a:cs typeface="Arial" pitchFamily="34" charset="0"/>
              </a:rPr>
              <a:t>Stan rozpoznania</a:t>
            </a:r>
            <a:endParaRPr lang="pl-PL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329642" cy="4857403"/>
          </a:xfrm>
        </p:spPr>
        <p:txBody>
          <a:bodyPr>
            <a:normAutofit/>
          </a:bodyPr>
          <a:lstStyle/>
          <a:p>
            <a:pPr lvl="0" algn="just"/>
            <a:r>
              <a:rPr lang="pl-PL" sz="2200" dirty="0" smtClean="0">
                <a:latin typeface="Arial" pitchFamily="34" charset="0"/>
                <a:cs typeface="Arial" pitchFamily="34" charset="0"/>
              </a:rPr>
              <a:t>Dobry stan rozpoznania zagospodarowania  turystycznego, rekreacyjnego, edukacyjnego  (mapy, broszury, przewodniki).</a:t>
            </a:r>
          </a:p>
          <a:p>
            <a:pPr lvl="0" algn="just"/>
            <a:r>
              <a:rPr lang="pl-PL" sz="2200" dirty="0" smtClean="0">
                <a:latin typeface="Arial" pitchFamily="34" charset="0"/>
                <a:cs typeface="Arial" pitchFamily="34" charset="0"/>
              </a:rPr>
              <a:t>Częściowy stan rozpoznania ruchu turystycznego (ograniczony do 4 punktów: Jedlnia, Przejazd, Zbiornik Budowa, Królewskie Źródła) – ramach projektu: „Opracowanie </a:t>
            </a:r>
            <a:r>
              <a:rPr lang="pl-PL" sz="2200" dirty="0" err="1" smtClean="0">
                <a:latin typeface="Arial" pitchFamily="34" charset="0"/>
                <a:cs typeface="Arial" pitchFamily="34" charset="0"/>
              </a:rPr>
              <a:t>mierników</a:t>
            </a:r>
            <a:r>
              <a:rPr lang="pl-PL" sz="2200" dirty="0" smtClean="0">
                <a:latin typeface="Arial" pitchFamily="34" charset="0"/>
                <a:cs typeface="Arial" pitchFamily="34" charset="0"/>
              </a:rPr>
              <a:t> i narzędzi pomiaru efektywności wykorzystania obiektów turystycznych </a:t>
            </a:r>
            <a:r>
              <a:rPr lang="pl-PL" sz="2200" dirty="0" err="1" smtClean="0">
                <a:latin typeface="Arial" pitchFamily="34" charset="0"/>
                <a:cs typeface="Arial" pitchFamily="34" charset="0"/>
              </a:rPr>
              <a:t>Lasów</a:t>
            </a:r>
            <a:r>
              <a:rPr lang="pl-PL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200" dirty="0" err="1" smtClean="0">
                <a:latin typeface="Arial" pitchFamily="34" charset="0"/>
                <a:cs typeface="Arial" pitchFamily="34" charset="0"/>
              </a:rPr>
              <a:t>Państwowych</a:t>
            </a:r>
            <a:r>
              <a:rPr lang="pl-PL" sz="2200" dirty="0" smtClean="0">
                <a:latin typeface="Arial" pitchFamily="34" charset="0"/>
                <a:cs typeface="Arial" pitchFamily="34" charset="0"/>
              </a:rPr>
              <a:t>”. </a:t>
            </a:r>
          </a:p>
          <a:p>
            <a:pPr lvl="0" algn="just"/>
            <a:r>
              <a:rPr lang="pl-PL" sz="2200" dirty="0" smtClean="0">
                <a:latin typeface="Arial" pitchFamily="34" charset="0"/>
                <a:cs typeface="Arial" pitchFamily="34" charset="0"/>
              </a:rPr>
              <a:t>Fragmentaryczne rozpoznanie walorów wypoczynkowych.</a:t>
            </a:r>
          </a:p>
          <a:p>
            <a:pPr lvl="0" algn="just"/>
            <a:r>
              <a:rPr lang="pl-PL" sz="2200" dirty="0" smtClean="0">
                <a:latin typeface="Arial" pitchFamily="34" charset="0"/>
                <a:cs typeface="Arial" pitchFamily="34" charset="0"/>
              </a:rPr>
              <a:t>Potrzeba opracowania przewodnika turystycznego KPK.</a:t>
            </a:r>
          </a:p>
          <a:p>
            <a:pPr lvl="0"/>
            <a:endParaRPr lang="pl-PL" sz="2400" dirty="0" smtClean="0"/>
          </a:p>
          <a:p>
            <a:pPr lvl="0"/>
            <a:endParaRPr lang="pl-PL" sz="2200" dirty="0"/>
          </a:p>
          <a:p>
            <a:pPr lvl="0"/>
            <a:endParaRPr lang="pl-PL" sz="2000" dirty="0"/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99622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latin typeface="Arial" pitchFamily="34" charset="0"/>
                <a:cs typeface="Arial" pitchFamily="34" charset="0"/>
              </a:rPr>
              <a:t>Organizacja</a:t>
            </a:r>
            <a:endParaRPr lang="pl-PL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329642" cy="4857403"/>
          </a:xfrm>
        </p:spPr>
        <p:txBody>
          <a:bodyPr>
            <a:normAutofit/>
          </a:bodyPr>
          <a:lstStyle/>
          <a:p>
            <a:pPr lvl="0" algn="just"/>
            <a:r>
              <a:rPr lang="pl-PL" sz="2000" dirty="0" smtClean="0">
                <a:latin typeface="Arial" pitchFamily="34" charset="0"/>
                <a:cs typeface="Arial" pitchFamily="34" charset="0"/>
              </a:rPr>
              <a:t>znacząca dynamika zmian w infrastrukturze turystycznej realizowana przez wiele podmiotów (KPK, 3 nadleśnictwa, PTTK, jednostki samorządu terytorialnego, organizacje pozarządowe, inne podmioty),</a:t>
            </a:r>
          </a:p>
          <a:p>
            <a:pPr algn="just"/>
            <a:r>
              <a:rPr lang="pl-PL" sz="2000" dirty="0" smtClean="0">
                <a:latin typeface="Arial" pitchFamily="34" charset="0"/>
                <a:cs typeface="Arial" pitchFamily="34" charset="0"/>
              </a:rPr>
              <a:t>zmiany w rozwoju poszczególnych formach turystyki (</a:t>
            </a:r>
            <a:r>
              <a:rPr lang="pl-PL" sz="2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birdwatching</a:t>
            </a:r>
            <a:r>
              <a:rPr lang="pl-PL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czy </a:t>
            </a:r>
            <a:r>
              <a:rPr lang="pl-PL" sz="2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motocross</a:t>
            </a:r>
            <a:r>
              <a:rPr lang="pl-PL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?),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pl-PL" sz="2000" dirty="0" smtClean="0">
                <a:latin typeface="Arial" pitchFamily="34" charset="0"/>
                <a:cs typeface="Arial" pitchFamily="34" charset="0"/>
              </a:rPr>
              <a:t>brak podmiotu zarządzającego ścieżkami rowerowymi, </a:t>
            </a:r>
          </a:p>
          <a:p>
            <a:pPr lvl="0" algn="just"/>
            <a:r>
              <a:rPr lang="pl-PL" sz="2000" dirty="0" smtClean="0">
                <a:latin typeface="Arial" pitchFamily="34" charset="0"/>
                <a:cs typeface="Arial" pitchFamily="34" charset="0"/>
              </a:rPr>
              <a:t>brak aktualnej informacji przestrzennej (m.in. nieujednolicone dane dotyczące przebiegu szlaków turystycznych).</a:t>
            </a:r>
          </a:p>
          <a:p>
            <a:pPr lvl="0" algn="just">
              <a:buNone/>
            </a:pPr>
            <a:endParaRPr lang="pl-PL" sz="22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None/>
            </a:pPr>
            <a:endParaRPr lang="pl-PL" sz="22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endParaRPr lang="pl-PL" sz="2200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endParaRPr lang="pl-PL" sz="2200" dirty="0"/>
          </a:p>
          <a:p>
            <a:pPr lvl="0"/>
            <a:endParaRPr lang="pl-PL" sz="2000" dirty="0"/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99622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latin typeface="Arial" pitchFamily="34" charset="0"/>
                <a:cs typeface="Arial" pitchFamily="34" charset="0"/>
              </a:rPr>
              <a:t>Organizacja</a:t>
            </a:r>
            <a:endParaRPr lang="pl-PL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329642" cy="4857403"/>
          </a:xfrm>
        </p:spPr>
        <p:txBody>
          <a:bodyPr>
            <a:normAutofit/>
          </a:bodyPr>
          <a:lstStyle/>
          <a:p>
            <a:pPr lvl="0" algn="just">
              <a:buNone/>
            </a:pPr>
            <a:endParaRPr lang="pl-PL" sz="2200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endParaRPr lang="pl-PL" sz="2200" dirty="0"/>
          </a:p>
          <a:p>
            <a:pPr lvl="0"/>
            <a:endParaRPr lang="pl-PL" sz="2000" dirty="0"/>
          </a:p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428728" y="6000768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" pitchFamily="34" charset="0"/>
                <a:cs typeface="Arial" pitchFamily="34" charset="0"/>
              </a:rPr>
              <a:t>Szlak zielony rowerowy – zmiana przebiegu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t="2740"/>
          <a:stretch>
            <a:fillRect/>
          </a:stretch>
        </p:blipFill>
        <p:spPr bwMode="auto">
          <a:xfrm>
            <a:off x="1500167" y="1071546"/>
            <a:ext cx="6215105" cy="490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Dowolny kształt 24"/>
          <p:cNvSpPr/>
          <p:nvPr/>
        </p:nvSpPr>
        <p:spPr>
          <a:xfrm>
            <a:off x="2643174" y="1714488"/>
            <a:ext cx="2892056" cy="2679405"/>
          </a:xfrm>
          <a:custGeom>
            <a:avLst/>
            <a:gdLst>
              <a:gd name="connsiteX0" fmla="*/ 404037 w 2892056"/>
              <a:gd name="connsiteY0" fmla="*/ 0 h 2679405"/>
              <a:gd name="connsiteX1" fmla="*/ 85061 w 2892056"/>
              <a:gd name="connsiteY1" fmla="*/ 1212112 h 2679405"/>
              <a:gd name="connsiteX2" fmla="*/ 0 w 2892056"/>
              <a:gd name="connsiteY2" fmla="*/ 1775637 h 2679405"/>
              <a:gd name="connsiteX3" fmla="*/ 1201479 w 2892056"/>
              <a:gd name="connsiteY3" fmla="*/ 2679405 h 2679405"/>
              <a:gd name="connsiteX4" fmla="*/ 1435396 w 2892056"/>
              <a:gd name="connsiteY4" fmla="*/ 2594344 h 2679405"/>
              <a:gd name="connsiteX5" fmla="*/ 1637414 w 2892056"/>
              <a:gd name="connsiteY5" fmla="*/ 2594344 h 2679405"/>
              <a:gd name="connsiteX6" fmla="*/ 1701210 w 2892056"/>
              <a:gd name="connsiteY6" fmla="*/ 2594344 h 2679405"/>
              <a:gd name="connsiteX7" fmla="*/ 1850065 w 2892056"/>
              <a:gd name="connsiteY7" fmla="*/ 2509284 h 2679405"/>
              <a:gd name="connsiteX8" fmla="*/ 2083982 w 2892056"/>
              <a:gd name="connsiteY8" fmla="*/ 2392326 h 2679405"/>
              <a:gd name="connsiteX9" fmla="*/ 2190307 w 2892056"/>
              <a:gd name="connsiteY9" fmla="*/ 2222205 h 2679405"/>
              <a:gd name="connsiteX10" fmla="*/ 2892056 w 2892056"/>
              <a:gd name="connsiteY10" fmla="*/ 1520456 h 2679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92056" h="2679405">
                <a:moveTo>
                  <a:pt x="404037" y="0"/>
                </a:moveTo>
                <a:lnTo>
                  <a:pt x="85061" y="1212112"/>
                </a:lnTo>
                <a:lnTo>
                  <a:pt x="0" y="1775637"/>
                </a:lnTo>
                <a:lnTo>
                  <a:pt x="1201479" y="2679405"/>
                </a:lnTo>
                <a:lnTo>
                  <a:pt x="1435396" y="2594344"/>
                </a:lnTo>
                <a:lnTo>
                  <a:pt x="1637414" y="2594344"/>
                </a:lnTo>
                <a:lnTo>
                  <a:pt x="1701210" y="2594344"/>
                </a:lnTo>
                <a:cubicBezTo>
                  <a:pt x="1842451" y="2507427"/>
                  <a:pt x="1785334" y="2509284"/>
                  <a:pt x="1850065" y="2509284"/>
                </a:cubicBezTo>
                <a:lnTo>
                  <a:pt x="2083982" y="2392326"/>
                </a:lnTo>
                <a:lnTo>
                  <a:pt x="2190307" y="2222205"/>
                </a:lnTo>
                <a:lnTo>
                  <a:pt x="2892056" y="1520456"/>
                </a:lnTo>
              </a:path>
            </a:pathLst>
          </a:custGeom>
          <a:ln w="76200">
            <a:solidFill>
              <a:srgbClr val="CC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1428728" y="6286520"/>
            <a:ext cx="62151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l-PL" sz="1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Źródło: </a:t>
            </a:r>
            <a:r>
              <a:rPr lang="pl-PL" sz="1000" dirty="0" smtClean="0">
                <a:latin typeface="Arial" pitchFamily="34" charset="0"/>
                <a:cs typeface="Arial" pitchFamily="34" charset="0"/>
              </a:rPr>
              <a:t>Mapa przyrodniczo-krajobrazowa 1: 70 000. Kozienicki Park Krajobrazowy imienia profesora Ryszarda Zaręby. Mazowiecki </a:t>
            </a:r>
            <a:r>
              <a:rPr lang="pl-PL" sz="1000" dirty="0" smtClean="0">
                <a:latin typeface="Arial" pitchFamily="34" charset="0"/>
                <a:cs typeface="Arial" pitchFamily="34" charset="0"/>
              </a:rPr>
              <a:t> Zespół </a:t>
            </a:r>
            <a:r>
              <a:rPr lang="pl-PL" sz="1000" dirty="0" smtClean="0">
                <a:latin typeface="Arial" pitchFamily="34" charset="0"/>
                <a:cs typeface="Arial" pitchFamily="34" charset="0"/>
              </a:rPr>
              <a:t>Parków Krajobrazowych, Otwock.</a:t>
            </a:r>
          </a:p>
        </p:txBody>
      </p:sp>
    </p:spTree>
    <p:extLst>
      <p:ext uri="{BB962C8B-B14F-4D97-AF65-F5344CB8AC3E}">
        <p14:creationId xmlns="" xmlns:p14="http://schemas.microsoft.com/office/powerpoint/2010/main" val="399622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2910" y="2000240"/>
            <a:ext cx="8229600" cy="2071702"/>
          </a:xfrm>
        </p:spPr>
        <p:txBody>
          <a:bodyPr>
            <a:normAutofit/>
          </a:bodyPr>
          <a:lstStyle/>
          <a:p>
            <a:r>
              <a:rPr lang="pl-PL" sz="3600" dirty="0" smtClean="0">
                <a:latin typeface="Arial" pitchFamily="34" charset="0"/>
                <a:ea typeface="Times New Roman"/>
                <a:cs typeface="Arial" pitchFamily="34" charset="0"/>
              </a:rPr>
              <a:t>UWARUNKOWANIA ROZWOJU FUNKCJI TURYSTYCZNEJ, REKREACYJNEJ I EDUKACYJNEJ</a:t>
            </a:r>
            <a:endParaRPr lang="pl-PL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latin typeface="Arial" pitchFamily="34" charset="0"/>
                <a:cs typeface="Arial" pitchFamily="34" charset="0"/>
              </a:rPr>
              <a:t>Utrudnienia na szlakach turystycznych</a:t>
            </a:r>
            <a:endParaRPr lang="pl-PL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714348" y="1071546"/>
            <a:ext cx="8001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kolizje z infrastrukturą drogową i kolejową,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 fragmenty szlaków o ruchu pieszym i rowerowym,</a:t>
            </a: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18750"/>
          <a:stretch>
            <a:fillRect/>
          </a:stretch>
        </p:blipFill>
        <p:spPr bwMode="auto">
          <a:xfrm>
            <a:off x="785786" y="1928802"/>
            <a:ext cx="761162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rostokąt 4"/>
          <p:cNvSpPr/>
          <p:nvPr/>
        </p:nvSpPr>
        <p:spPr>
          <a:xfrm>
            <a:off x="714348" y="6286520"/>
            <a:ext cx="75009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l-PL" sz="1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Źródło: </a:t>
            </a:r>
            <a:r>
              <a:rPr lang="pl-PL" sz="1000" dirty="0" smtClean="0">
                <a:latin typeface="Arial" pitchFamily="34" charset="0"/>
                <a:cs typeface="Arial" pitchFamily="34" charset="0"/>
              </a:rPr>
              <a:t>Mapa przyrodniczo-krajobrazowa 1: 70 000. Kozienicki Park Krajobrazowy imienia profesora Ryszarda Zaręby. Mazowiecki Zespół Parków Krajobrazowych, Otwock.</a:t>
            </a:r>
          </a:p>
        </p:txBody>
      </p:sp>
    </p:spTree>
    <p:extLst>
      <p:ext uri="{BB962C8B-B14F-4D97-AF65-F5344CB8AC3E}">
        <p14:creationId xmlns="" xmlns:p14="http://schemas.microsoft.com/office/powerpoint/2010/main" val="399622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latin typeface="Arial" pitchFamily="34" charset="0"/>
                <a:cs typeface="Arial" pitchFamily="34" charset="0"/>
              </a:rPr>
              <a:t>Utrudnienia na szlakach turystycznych</a:t>
            </a:r>
            <a:endParaRPr lang="pl-PL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714348" y="1071546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fragmenty szlaków rowerowych i ścieżek dydaktycznych.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09737"/>
            <a:ext cx="4929222" cy="447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rostokąt 4"/>
          <p:cNvSpPr/>
          <p:nvPr/>
        </p:nvSpPr>
        <p:spPr>
          <a:xfrm>
            <a:off x="1142976" y="6286520"/>
            <a:ext cx="59293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l-PL" sz="1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Źródło: </a:t>
            </a:r>
            <a:r>
              <a:rPr lang="pl-PL" sz="1000" dirty="0" smtClean="0">
                <a:latin typeface="Arial" pitchFamily="34" charset="0"/>
                <a:cs typeface="Arial" pitchFamily="34" charset="0"/>
              </a:rPr>
              <a:t>Mapa przyrodniczo-krajobrazowa 1: 70 000. Kozienicki Park Krajobrazowy imienia profesora Ryszarda Zaręby. Mazowiecki </a:t>
            </a:r>
            <a:r>
              <a:rPr lang="pl-PL" sz="1000" dirty="0" smtClean="0">
                <a:latin typeface="Arial" pitchFamily="34" charset="0"/>
                <a:cs typeface="Arial" pitchFamily="34" charset="0"/>
              </a:rPr>
              <a:t> Zespół </a:t>
            </a:r>
            <a:r>
              <a:rPr lang="pl-PL" sz="1000" dirty="0" smtClean="0">
                <a:latin typeface="Arial" pitchFamily="34" charset="0"/>
                <a:cs typeface="Arial" pitchFamily="34" charset="0"/>
              </a:rPr>
              <a:t>Parków Krajobrazowych, Otwock.</a:t>
            </a:r>
          </a:p>
        </p:txBody>
      </p:sp>
    </p:spTree>
    <p:extLst>
      <p:ext uri="{BB962C8B-B14F-4D97-AF65-F5344CB8AC3E}">
        <p14:creationId xmlns="" xmlns:p14="http://schemas.microsoft.com/office/powerpoint/2010/main" val="399622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latin typeface="Arial" pitchFamily="34" charset="0"/>
                <a:cs typeface="Arial" pitchFamily="34" charset="0"/>
              </a:rPr>
              <a:t>Zagrożenia</a:t>
            </a:r>
            <a:endParaRPr lang="pl-PL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820278"/>
            <a:ext cx="8229600" cy="521744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Wewnętrzne:</a:t>
            </a:r>
          </a:p>
          <a:p>
            <a:pPr algn="just"/>
            <a:r>
              <a:rPr lang="pl-PL" sz="2400" dirty="0" smtClean="0">
                <a:latin typeface="Arial" pitchFamily="34" charset="0"/>
                <a:cs typeface="Arial" pitchFamily="34" charset="0"/>
              </a:rPr>
              <a:t>degradacja lasów – związana z ruchem samochodów osobowych i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quadów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, parkowanie w miejscach do tego niewyznaczonych,</a:t>
            </a:r>
          </a:p>
          <a:p>
            <a:pPr algn="just"/>
            <a:r>
              <a:rPr lang="pl-PL" sz="2400" dirty="0" smtClean="0">
                <a:latin typeface="Arial" pitchFamily="34" charset="0"/>
                <a:cs typeface="Arial" pitchFamily="34" charset="0"/>
              </a:rPr>
              <a:t>zaśmiecanie terenu – obserwowane głównie w miejscach odbywania się ruchu turystycznego,</a:t>
            </a:r>
          </a:p>
          <a:p>
            <a:pPr algn="just"/>
            <a:r>
              <a:rPr lang="pl-PL" sz="2400" dirty="0" smtClean="0">
                <a:latin typeface="Arial" pitchFamily="34" charset="0"/>
                <a:cs typeface="Arial" pitchFamily="34" charset="0"/>
              </a:rPr>
              <a:t>ruch pieszy i rowerowy poza wyznaczonymi szlakami,</a:t>
            </a:r>
          </a:p>
          <a:p>
            <a:pPr algn="just"/>
            <a:r>
              <a:rPr lang="pl-PL" sz="2400" dirty="0" smtClean="0">
                <a:latin typeface="Arial" pitchFamily="34" charset="0"/>
                <a:cs typeface="Arial" pitchFamily="34" charset="0"/>
              </a:rPr>
              <a:t>nadmierny ruch turystyczny w rejonie zalewu w Garbatce-Letnisko, Rezerwatu przyrody „Jedlnia”, Rezerwatu przyrody „Źródło Królewskie” oraz szlakach pieszych i rowerowych.</a:t>
            </a:r>
          </a:p>
          <a:p>
            <a:pPr>
              <a:buNone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Zewnętrzne: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funkcjonowanie oczyszczalni ścieków w Pionkach.</a:t>
            </a:r>
          </a:p>
        </p:txBody>
      </p:sp>
    </p:spTree>
    <p:extLst>
      <p:ext uri="{BB962C8B-B14F-4D97-AF65-F5344CB8AC3E}">
        <p14:creationId xmlns="" xmlns:p14="http://schemas.microsoft.com/office/powerpoint/2010/main" val="118064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latin typeface="Arial" pitchFamily="34" charset="0"/>
                <a:cs typeface="Arial" pitchFamily="34" charset="0"/>
              </a:rPr>
              <a:t>Zagrożenia</a:t>
            </a:r>
            <a:endParaRPr lang="pl-PL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Symbol zastępczy zawartości 3" descr="P80603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05430" y="1079881"/>
            <a:ext cx="6846936" cy="5135201"/>
          </a:xfrm>
        </p:spPr>
      </p:pic>
      <p:sp>
        <p:nvSpPr>
          <p:cNvPr id="6" name="pole tekstowe 5"/>
          <p:cNvSpPr txBox="1"/>
          <p:nvPr/>
        </p:nvSpPr>
        <p:spPr>
          <a:xfrm>
            <a:off x="1071538" y="6286520"/>
            <a:ext cx="5572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Arial" pitchFamily="34" charset="0"/>
                <a:cs typeface="Arial" pitchFamily="34" charset="0"/>
              </a:rPr>
              <a:t>Rejon rezerwatu przyrody „Źródło Królewskie”</a:t>
            </a:r>
            <a:endParaRPr lang="pl-PL" sz="1600" dirty="0"/>
          </a:p>
        </p:txBody>
      </p:sp>
    </p:spTree>
    <p:extLst>
      <p:ext uri="{BB962C8B-B14F-4D97-AF65-F5344CB8AC3E}">
        <p14:creationId xmlns="" xmlns:p14="http://schemas.microsoft.com/office/powerpoint/2010/main" val="118064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2910" y="2000240"/>
            <a:ext cx="8229600" cy="2071702"/>
          </a:xfrm>
        </p:spPr>
        <p:txBody>
          <a:bodyPr>
            <a:normAutofit fontScale="90000"/>
          </a:bodyPr>
          <a:lstStyle/>
          <a:p>
            <a:r>
              <a:rPr lang="pl-PL" sz="4000" dirty="0" smtClean="0">
                <a:latin typeface="Arial" pitchFamily="34" charset="0"/>
                <a:cs typeface="Arial" pitchFamily="34" charset="0"/>
              </a:rPr>
              <a:t>Aspekty prawne wyznaczania kierunków i zasad rozwoju oraz celów kształtowania funkcji turystycznej, rekreacyjnej i edukacyjnej</a:t>
            </a:r>
            <a:r>
              <a:rPr lang="pl-PL" sz="3600" b="1" dirty="0" smtClean="0"/>
              <a:t/>
            </a:r>
            <a:br>
              <a:rPr lang="pl-PL" sz="3600" b="1" dirty="0" smtClean="0"/>
            </a:br>
            <a:endParaRPr lang="pl-PL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64096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latin typeface="Arial" pitchFamily="34" charset="0"/>
                <a:cs typeface="Arial" pitchFamily="34" charset="0"/>
              </a:rPr>
              <a:t>Strategia/plan</a:t>
            </a:r>
            <a:endParaRPr lang="pl-PL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820278"/>
            <a:ext cx="8229600" cy="5217443"/>
          </a:xfrm>
        </p:spPr>
        <p:txBody>
          <a:bodyPr>
            <a:normAutofit/>
          </a:bodyPr>
          <a:lstStyle/>
          <a:p>
            <a:endParaRPr lang="pl-PL" sz="1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800" dirty="0" smtClean="0">
                <a:latin typeface="Arial" pitchFamily="34" charset="0"/>
                <a:cs typeface="Arial" pitchFamily="34" charset="0"/>
              </a:rPr>
              <a:t>Plan ochrony  parku krajobrazowego 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– dyrektor 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zespołu parków krajobrazowych,</a:t>
            </a:r>
          </a:p>
          <a:p>
            <a:pPr algn="just"/>
            <a:r>
              <a:rPr lang="pl-PL" sz="1800" dirty="0" smtClean="0">
                <a:latin typeface="Arial" pitchFamily="34" charset="0"/>
                <a:cs typeface="Arial" pitchFamily="34" charset="0"/>
              </a:rPr>
              <a:t>Plan ochrony rezerwatu </a:t>
            </a:r>
            <a:r>
              <a:rPr lang="pl-PL" sz="1800" smtClean="0">
                <a:latin typeface="Arial" pitchFamily="34" charset="0"/>
                <a:cs typeface="Arial" pitchFamily="34" charset="0"/>
              </a:rPr>
              <a:t>– regionalny 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dyrektor ochrony środowiska, </a:t>
            </a:r>
          </a:p>
          <a:p>
            <a:pPr algn="just"/>
            <a:r>
              <a:rPr lang="pl-PL" sz="1800" dirty="0" smtClean="0">
                <a:latin typeface="Arial" pitchFamily="34" charset="0"/>
                <a:cs typeface="Arial" pitchFamily="34" charset="0"/>
              </a:rPr>
              <a:t>Strategia rozwoju – samorządy,</a:t>
            </a:r>
          </a:p>
          <a:p>
            <a:pPr algn="just"/>
            <a:r>
              <a:rPr lang="pl-PL" sz="1800" dirty="0" smtClean="0">
                <a:latin typeface="Arial" pitchFamily="34" charset="0"/>
                <a:cs typeface="Arial" pitchFamily="34" charset="0"/>
              </a:rPr>
              <a:t>Studium uwarunkowań i kierunków zagospodarowania przestrzennego – samorząd gminny,</a:t>
            </a:r>
          </a:p>
          <a:p>
            <a:pPr algn="just"/>
            <a:r>
              <a:rPr lang="pl-PL" sz="1800" dirty="0" smtClean="0">
                <a:latin typeface="Arial" pitchFamily="34" charset="0"/>
                <a:cs typeface="Arial" pitchFamily="34" charset="0"/>
              </a:rPr>
              <a:t>Program ochrony przyrody – nadleśnictwa,</a:t>
            </a:r>
          </a:p>
          <a:p>
            <a:pPr algn="just"/>
            <a:r>
              <a:rPr lang="pl-PL" sz="1800" dirty="0" smtClean="0">
                <a:latin typeface="Arial" pitchFamily="34" charset="0"/>
                <a:cs typeface="Arial" pitchFamily="34" charset="0"/>
              </a:rPr>
              <a:t>Program rozwoju turystyki – samorządy.</a:t>
            </a:r>
          </a:p>
          <a:p>
            <a:endParaRPr lang="pl-PL" sz="1800" dirty="0" smtClean="0">
              <a:latin typeface="Arial" pitchFamily="34" charset="0"/>
              <a:cs typeface="Arial" pitchFamily="34" charset="0"/>
            </a:endParaRPr>
          </a:p>
          <a:p>
            <a:endParaRPr lang="pl-PL" sz="1800" dirty="0" smtClean="0">
              <a:latin typeface="Arial" pitchFamily="34" charset="0"/>
              <a:cs typeface="Arial" pitchFamily="34" charset="0"/>
            </a:endParaRPr>
          </a:p>
          <a:p>
            <a:endParaRPr lang="pl-PL" sz="1800" dirty="0" smtClean="0">
              <a:latin typeface="Arial" pitchFamily="34" charset="0"/>
              <a:cs typeface="Arial" pitchFamily="34" charset="0"/>
            </a:endParaRPr>
          </a:p>
          <a:p>
            <a:endParaRPr lang="pl-PL" sz="1800" dirty="0" smtClean="0">
              <a:latin typeface="Arial" pitchFamily="34" charset="0"/>
              <a:cs typeface="Arial" pitchFamily="34" charset="0"/>
            </a:endParaRPr>
          </a:p>
          <a:p>
            <a:endParaRPr lang="pl-PL" sz="2400" dirty="0" smtClean="0"/>
          </a:p>
          <a:p>
            <a:pPr marL="0" indent="0" algn="just">
              <a:buNone/>
            </a:pPr>
            <a:endParaRPr lang="pl-PL" sz="2400" dirty="0" smtClean="0"/>
          </a:p>
          <a:p>
            <a:pPr>
              <a:buNone/>
            </a:pPr>
            <a:endParaRPr lang="pl-PL" sz="22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118064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latin typeface="Arial" pitchFamily="34" charset="0"/>
                <a:cs typeface="Arial" pitchFamily="34" charset="0"/>
              </a:rPr>
              <a:t>Plan ochrony</a:t>
            </a:r>
            <a:endParaRPr lang="pl-PL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820278"/>
            <a:ext cx="8229600" cy="52174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Rozporządzenie Ministra Środowiska z dnia 12 maja 2005 r. w sprawie sporządzania projektu planu ochrony dla parku narodowego, rezerwatu przyrody i parku krajobrazowego, dokonywania zmian w tym planie oraz ochrony zasobów, tworów i składników przyrody:</a:t>
            </a:r>
          </a:p>
          <a:p>
            <a:pPr marL="0" indent="0" algn="just">
              <a:buNone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§ 14 ust. 1 </a:t>
            </a: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pkt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 10 opracowanie koncepcji ochrony zasobów, tworów i składników przyrody oraz wartości kulturowych parku krajobrazowego, w szczególności:</a:t>
            </a:r>
          </a:p>
          <a:p>
            <a:pPr algn="just"/>
            <a:r>
              <a:rPr lang="pl-PL" sz="1800" dirty="0" smtClean="0">
                <a:latin typeface="Arial" pitchFamily="34" charset="0"/>
                <a:cs typeface="Arial" pitchFamily="34" charset="0"/>
              </a:rPr>
              <a:t>określenie strategicznych celów ochrony parku krajobrazowego,</a:t>
            </a:r>
          </a:p>
          <a:p>
            <a:pPr algn="just"/>
            <a:r>
              <a:rPr lang="pl-PL" sz="1800" dirty="0" smtClean="0">
                <a:latin typeface="Arial" pitchFamily="34" charset="0"/>
                <a:cs typeface="Arial" pitchFamily="34" charset="0"/>
              </a:rPr>
              <a:t>określenie zasad i kierunków prowadzenia gospodarki rolnej, leśnej i rybackiej oraz zagospodarowania przestrzennego, umożliwiających realizację celów parku krajobrazowego,</a:t>
            </a:r>
          </a:p>
          <a:p>
            <a:pPr algn="just"/>
            <a:r>
              <a:rPr lang="pl-PL" sz="1800" dirty="0" smtClean="0">
                <a:latin typeface="Arial" pitchFamily="34" charset="0"/>
                <a:cs typeface="Arial" pitchFamily="34" charset="0"/>
              </a:rPr>
              <a:t>określenie sposobów korzystania z obszarów parku krajobrazowego udostępnianych dla celów naukowych, edukacyjnych, turystycznych, rekreacyjnych, amatorskiego połowu ryb i dla innych form gospodarowania,</a:t>
            </a:r>
          </a:p>
          <a:p>
            <a:pPr algn="just"/>
            <a:r>
              <a:rPr lang="pl-PL" sz="1800" dirty="0" smtClean="0">
                <a:latin typeface="Arial" pitchFamily="34" charset="0"/>
                <a:cs typeface="Arial" pitchFamily="34" charset="0"/>
              </a:rPr>
              <a:t>określenie działań edukacyjnych, które w razie potrzeby mogą być prowadzone w oparciu o wartości przyrodnicze i kulturowe parku krajobrazowego.</a:t>
            </a:r>
          </a:p>
          <a:p>
            <a:endParaRPr lang="pl-PL" sz="1800" dirty="0" smtClean="0">
              <a:latin typeface="Arial" pitchFamily="34" charset="0"/>
              <a:cs typeface="Arial" pitchFamily="34" charset="0"/>
            </a:endParaRPr>
          </a:p>
          <a:p>
            <a:endParaRPr lang="pl-PL" sz="2400" dirty="0" smtClean="0"/>
          </a:p>
          <a:p>
            <a:pPr marL="0" indent="0" algn="just">
              <a:buNone/>
            </a:pPr>
            <a:endParaRPr lang="pl-PL" sz="2400" dirty="0" smtClean="0"/>
          </a:p>
          <a:p>
            <a:pPr>
              <a:buNone/>
            </a:pPr>
            <a:endParaRPr lang="pl-PL" sz="22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118064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2910" y="2000240"/>
            <a:ext cx="8229600" cy="2071702"/>
          </a:xfrm>
        </p:spPr>
        <p:txBody>
          <a:bodyPr>
            <a:normAutofit fontScale="90000"/>
          </a:bodyPr>
          <a:lstStyle/>
          <a:p>
            <a:r>
              <a:rPr lang="pl-PL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4000" dirty="0" smtClean="0">
                <a:latin typeface="Arial" pitchFamily="34" charset="0"/>
                <a:cs typeface="Arial" pitchFamily="34" charset="0"/>
              </a:rPr>
            </a:br>
            <a:r>
              <a:rPr lang="pl-PL" sz="4000" dirty="0" smtClean="0">
                <a:latin typeface="Arial" pitchFamily="34" charset="0"/>
                <a:cs typeface="Arial" pitchFamily="34" charset="0"/>
              </a:rPr>
              <a:t>Operat kształtowania funkcji turystycznych, rekreacyjnych i edukacyjnych  - Część II </a:t>
            </a:r>
            <a:br>
              <a:rPr lang="pl-PL" sz="4000" dirty="0" smtClean="0">
                <a:latin typeface="Arial" pitchFamily="34" charset="0"/>
                <a:cs typeface="Arial" pitchFamily="34" charset="0"/>
              </a:rPr>
            </a:br>
            <a:r>
              <a:rPr lang="pl-PL" sz="4000" dirty="0" smtClean="0">
                <a:latin typeface="Arial" pitchFamily="34" charset="0"/>
                <a:cs typeface="Arial" pitchFamily="34" charset="0"/>
              </a:rPr>
              <a:t>Strategia ochrony </a:t>
            </a:r>
            <a:br>
              <a:rPr lang="pl-PL" sz="4000" dirty="0" smtClean="0">
                <a:latin typeface="Arial" pitchFamily="34" charset="0"/>
                <a:cs typeface="Arial" pitchFamily="34" charset="0"/>
              </a:rPr>
            </a:br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4000" dirty="0" smtClean="0">
                <a:latin typeface="Arial" pitchFamily="34" charset="0"/>
                <a:cs typeface="Arial" pitchFamily="34" charset="0"/>
              </a:rPr>
            </a:br>
            <a:r>
              <a:rPr lang="pl-PL" sz="3600" b="1" dirty="0" smtClean="0"/>
              <a:t/>
            </a:r>
            <a:br>
              <a:rPr lang="pl-PL" sz="3600" b="1" dirty="0" smtClean="0"/>
            </a:br>
            <a:endParaRPr lang="pl-PL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latin typeface="Arial" pitchFamily="34" charset="0"/>
                <a:cs typeface="Arial" pitchFamily="34" charset="0"/>
              </a:rPr>
              <a:t>Zakres strategii ochrony</a:t>
            </a:r>
            <a:endParaRPr lang="pl-PL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820278"/>
            <a:ext cx="8229600" cy="5217443"/>
          </a:xfrm>
        </p:spPr>
        <p:txBody>
          <a:bodyPr>
            <a:normAutofit/>
          </a:bodyPr>
          <a:lstStyle/>
          <a:p>
            <a:pPr algn="just"/>
            <a:r>
              <a:rPr lang="pl-PL" sz="2000" dirty="0" smtClean="0">
                <a:latin typeface="Arial" pitchFamily="34" charset="0"/>
                <a:cs typeface="Arial" pitchFamily="34" charset="0"/>
              </a:rPr>
              <a:t>cele kształtowania funkcji turystycznej, rekreacyjnej i edukacyjnej,</a:t>
            </a:r>
          </a:p>
          <a:p>
            <a:pPr algn="just"/>
            <a:r>
              <a:rPr lang="pl-PL" sz="2000" dirty="0" smtClean="0">
                <a:latin typeface="Arial" pitchFamily="34" charset="0"/>
                <a:cs typeface="Arial" pitchFamily="34" charset="0"/>
              </a:rPr>
              <a:t>zasady i kierunki rozwoju funkcji turystycznej, rekreacyjnej i edukacyjnej,</a:t>
            </a:r>
          </a:p>
          <a:p>
            <a:pPr algn="just"/>
            <a:r>
              <a:rPr lang="pl-PL" sz="2000" dirty="0" smtClean="0">
                <a:latin typeface="Arial" pitchFamily="34" charset="0"/>
                <a:cs typeface="Arial" pitchFamily="34" charset="0"/>
              </a:rPr>
              <a:t>propozycje ustaleń do studiów uwarunkowań i kierunków zagospodarowania przestrzennego, miejscowych planów zagospodarowania przestrzennego oraz innych dokumentów strategicznych dotyczące rozwoju funkcji turystycznych i edukacyjnych oraz eliminacji lub ograniczenia zagrożeń wewnętrznych lub zewnętrznych wynikających z tego tytułu,</a:t>
            </a:r>
          </a:p>
          <a:p>
            <a:pPr algn="just"/>
            <a:r>
              <a:rPr lang="pl-PL" sz="2000" dirty="0" smtClean="0">
                <a:latin typeface="Arial" pitchFamily="34" charset="0"/>
                <a:cs typeface="Arial" pitchFamily="34" charset="0"/>
              </a:rPr>
              <a:t>propozycje rozwoju systemu szlaków turystycznych oraz towarzyszącej im infrastruktury wykorzystania walorów krajobrazowych i kulturowych w rozwoju funkcji turystycznych i edukacyjnych,</a:t>
            </a:r>
          </a:p>
          <a:p>
            <a:pPr algn="just"/>
            <a:r>
              <a:rPr lang="pl-PL" sz="2000" dirty="0" smtClean="0">
                <a:latin typeface="Arial" pitchFamily="34" charset="0"/>
                <a:cs typeface="Arial" pitchFamily="34" charset="0"/>
              </a:rPr>
              <a:t>prognoza stanu w perspektywie 20-letniej.</a:t>
            </a:r>
          </a:p>
          <a:p>
            <a:pPr algn="just"/>
            <a:endParaRPr lang="pl-PL" sz="2400" b="1" dirty="0" smtClean="0"/>
          </a:p>
          <a:p>
            <a:pPr algn="just"/>
            <a:endParaRPr lang="pl-PL" sz="2200" dirty="0" smtClean="0"/>
          </a:p>
        </p:txBody>
      </p:sp>
    </p:spTree>
    <p:extLst>
      <p:ext uri="{BB962C8B-B14F-4D97-AF65-F5344CB8AC3E}">
        <p14:creationId xmlns="" xmlns:p14="http://schemas.microsoft.com/office/powerpoint/2010/main" val="118064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100" b="1" dirty="0" smtClean="0">
                <a:latin typeface="Arial" pitchFamily="34" charset="0"/>
                <a:cs typeface="Arial" pitchFamily="34" charset="0"/>
              </a:rPr>
              <a:t>Warsztat – praca zespołowa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3600" b="1" dirty="0" smtClean="0">
                <a:latin typeface="Arial" pitchFamily="34" charset="0"/>
                <a:cs typeface="Arial" pitchFamily="34" charset="0"/>
              </a:rPr>
            </a:br>
            <a:endParaRPr lang="pl-PL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500034" y="1142984"/>
            <a:ext cx="8072494" cy="3780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Atrakcje turystyczne KPK.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Zagrożenia dla KPK i otuliny wynikające z rozwoju funkcji turystycznej, rekreacyjnej i edukacyjnej.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Rodzaje turystyki w KPK.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Infrastruktura turystyczna w KPK i otulinie.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Działania edukacyjne.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Obszary rozwoju turystyki, rekreacji i edukacji w KPK i otulinie.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Problemy rozwoju turystyki, rekreacji i edukacji  w KPK i otulinie.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Zagospodarowanie przestrzenne.  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Autofit/>
          </a:bodyPr>
          <a:lstStyle/>
          <a:p>
            <a:r>
              <a:rPr lang="pl-PL" sz="2800" b="1" dirty="0" smtClean="0">
                <a:latin typeface="Arial" pitchFamily="34" charset="0"/>
                <a:cs typeface="Arial" pitchFamily="34" charset="0"/>
              </a:rPr>
              <a:t>Uwarunkowania wynikające z położenia Parku na tle regionu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2800" dirty="0" smtClean="0">
                <a:latin typeface="Arial" pitchFamily="34" charset="0"/>
                <a:cs typeface="Arial" pitchFamily="34" charset="0"/>
              </a:rPr>
            </a:br>
            <a:r>
              <a:rPr lang="pl-PL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3200" dirty="0" smtClean="0">
                <a:latin typeface="Arial" pitchFamily="34" charset="0"/>
                <a:cs typeface="Arial" pitchFamily="34" charset="0"/>
              </a:rPr>
            </a:br>
            <a:endParaRPr lang="pl-PL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428596" y="1142984"/>
            <a:ext cx="8329642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Lokalizacja w regionie radomskim dosyć ubogim w tereny o wysokim potencjale dla rozwoju turystyki,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Położenie w bliskim sąsiedztwie dużego ośrodka miejskiego – Radomia,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Zasięg oddziaływania turystycznego Parku obejmuje Warszawę,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Ze względu na zachowane walory – pełnienie funkcji regionalnego ośrodka turystycznego południowego Mazowsza.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endParaRPr kumimoji="0" lang="pl-P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latin typeface="Arial" pitchFamily="34" charset="0"/>
                <a:cs typeface="Arial" pitchFamily="34" charset="0"/>
              </a:rPr>
              <a:t>Walory Kozienickiego Parku Krajobrazowego</a:t>
            </a:r>
            <a:endParaRPr lang="pl-PL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pl-PL" sz="2400" dirty="0" smtClean="0"/>
          </a:p>
          <a:p>
            <a:pPr lvl="0">
              <a:buNone/>
            </a:pPr>
            <a:endParaRPr lang="pl-PL" sz="2400" dirty="0" smtClean="0"/>
          </a:p>
          <a:p>
            <a:pPr lvl="0">
              <a:buNone/>
            </a:pPr>
            <a:endParaRPr lang="pl-PL" sz="2400" dirty="0" smtClean="0"/>
          </a:p>
          <a:p>
            <a:pPr lvl="0"/>
            <a:endParaRPr lang="pl-PL" sz="2000" dirty="0"/>
          </a:p>
          <a:p>
            <a:endParaRPr lang="pl-PL" dirty="0"/>
          </a:p>
        </p:txBody>
      </p:sp>
      <p:graphicFrame>
        <p:nvGraphicFramePr>
          <p:cNvPr id="8" name="Wykres 7"/>
          <p:cNvGraphicFramePr/>
          <p:nvPr>
            <p:extLst>
              <p:ext uri="{D42A27DB-BD31-4B8C-83A1-F6EECF244321}">
                <p14:modId xmlns="" xmlns:p14="http://schemas.microsoft.com/office/powerpoint/2010/main" val="1879569909"/>
              </p:ext>
            </p:extLst>
          </p:nvPr>
        </p:nvGraphicFramePr>
        <p:xfrm>
          <a:off x="4550356" y="3789040"/>
          <a:ext cx="4572000" cy="2954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428596" y="1000108"/>
            <a:ext cx="8329642" cy="48574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pl-PL" sz="2200" dirty="0" smtClean="0">
                <a:latin typeface="Arial" pitchFamily="34" charset="0"/>
                <a:cs typeface="Arial" pitchFamily="34" charset="0"/>
              </a:rPr>
              <a:t>Walory turystyczne - </a:t>
            </a:r>
            <a:r>
              <a:rPr lang="pl-PL" sz="2200" dirty="0" err="1" smtClean="0">
                <a:latin typeface="Arial" pitchFamily="34" charset="0"/>
                <a:cs typeface="Arial" pitchFamily="34" charset="0"/>
              </a:rPr>
              <a:t>wg</a:t>
            </a:r>
            <a:r>
              <a:rPr lang="pl-PL" sz="2200" dirty="0" smtClean="0">
                <a:latin typeface="Arial" pitchFamily="34" charset="0"/>
                <a:cs typeface="Arial" pitchFamily="34" charset="0"/>
              </a:rPr>
              <a:t>. O. Rogalewskiego (1979): krajoznawcze, wypoczynkowe i specjalistyczne.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pl-PL" sz="2200" dirty="0" smtClean="0">
                <a:latin typeface="Arial" pitchFamily="34" charset="0"/>
                <a:cs typeface="Arial" pitchFamily="34" charset="0"/>
              </a:rPr>
              <a:t>Walory krajoznawcze - </a:t>
            </a:r>
            <a:r>
              <a:rPr lang="pl-PL" sz="2200" dirty="0" err="1" smtClean="0">
                <a:latin typeface="Arial" pitchFamily="34" charset="0"/>
                <a:cs typeface="Arial" pitchFamily="34" charset="0"/>
              </a:rPr>
              <a:t>wg</a:t>
            </a:r>
            <a:r>
              <a:rPr lang="pl-PL" sz="2200" dirty="0" smtClean="0">
                <a:latin typeface="Arial" pitchFamily="34" charset="0"/>
                <a:cs typeface="Arial" pitchFamily="34" charset="0"/>
              </a:rPr>
              <a:t>. T. </a:t>
            </a:r>
            <a:r>
              <a:rPr lang="pl-PL" sz="2200" dirty="0" err="1" smtClean="0">
                <a:latin typeface="Arial" pitchFamily="34" charset="0"/>
                <a:cs typeface="Arial" pitchFamily="34" charset="0"/>
              </a:rPr>
              <a:t>Lijewskiego</a:t>
            </a:r>
            <a:r>
              <a:rPr lang="pl-PL" sz="2200" dirty="0" smtClean="0">
                <a:latin typeface="Arial" pitchFamily="34" charset="0"/>
                <a:cs typeface="Arial" pitchFamily="34" charset="0"/>
              </a:rPr>
              <a:t> i in. (2008): krajoznawcze walory przyrodnicze oraz krajoznawcze walory antropogeniczne.</a:t>
            </a: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pl-PL" sz="2200" dirty="0" smtClean="0">
                <a:latin typeface="Arial" pitchFamily="34" charset="0"/>
                <a:cs typeface="Arial" pitchFamily="34" charset="0"/>
              </a:rPr>
              <a:t>Krajoznawcze walory przyrodnicze: walory ukształtowane bez ingerencji człowieka (osobliwości flory i fauny, doliny rzeczne, źródła, obiekty geologiczne), walory wytworzone przez człowieka (zabytki i miejsca pamięci) oraz walory, w których ingerencja człowieka nie wpływa na ich charakter (punkty widokowe).</a:t>
            </a: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pl-PL" sz="2200" dirty="0" smtClean="0">
                <a:latin typeface="Arial" pitchFamily="34" charset="0"/>
                <a:cs typeface="Arial" pitchFamily="34" charset="0"/>
              </a:rPr>
              <a:t>Krajoznawcze walory antropogeniczne: obiekty archeologiczne, zabytki urbanistyki i architektury, upamiętnione miejsca historyczne, zabytki techniki, muzea i zbiory, obiekty i ośrodki kultury ludowej, obiekty współczesne i imprezy.</a:t>
            </a: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ü"/>
            </a:pPr>
            <a:endParaRPr kumimoji="0" lang="pl-PL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16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>
                <a:latin typeface="Arial" pitchFamily="34" charset="0"/>
                <a:cs typeface="Arial" pitchFamily="34" charset="0"/>
              </a:rPr>
              <a:t>Walory Kozienickiego Parku Krajobrazowego</a:t>
            </a:r>
            <a:endParaRPr lang="pl-PL" sz="2800" b="1" dirty="0"/>
          </a:p>
        </p:txBody>
      </p:sp>
      <p:pic>
        <p:nvPicPr>
          <p:cNvPr id="4" name="Symbol zastępczy zawartości 3" descr="P10105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357298"/>
            <a:ext cx="6517770" cy="4888328"/>
          </a:xfrm>
        </p:spPr>
      </p:pic>
      <p:sp>
        <p:nvSpPr>
          <p:cNvPr id="5" name="pole tekstowe 4"/>
          <p:cNvSpPr txBox="1"/>
          <p:nvPr/>
        </p:nvSpPr>
        <p:spPr>
          <a:xfrm>
            <a:off x="1500166" y="6286520"/>
            <a:ext cx="7500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Arial" pitchFamily="34" charset="0"/>
                <a:cs typeface="Arial" pitchFamily="34" charset="0"/>
              </a:rPr>
              <a:t>Zabytek: magazyn – suszarnia szyszek w miejscowości Augustów</a:t>
            </a:r>
            <a:endParaRPr lang="pl-PL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>
                <a:latin typeface="Arial" pitchFamily="34" charset="0"/>
                <a:cs typeface="Arial" pitchFamily="34" charset="0"/>
              </a:rPr>
              <a:t>Walory Kozienickiego Parku Krajobrazowego</a:t>
            </a:r>
            <a:endParaRPr lang="pl-PL" sz="2800" b="1" dirty="0"/>
          </a:p>
        </p:txBody>
      </p:sp>
      <p:pic>
        <p:nvPicPr>
          <p:cNvPr id="4" name="Symbol zastępczy zawartości 3" descr="P10105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357298"/>
            <a:ext cx="6517770" cy="4888327"/>
          </a:xfrm>
        </p:spPr>
      </p:pic>
      <p:sp>
        <p:nvSpPr>
          <p:cNvPr id="5" name="pole tekstowe 4"/>
          <p:cNvSpPr txBox="1"/>
          <p:nvPr/>
        </p:nvSpPr>
        <p:spPr>
          <a:xfrm>
            <a:off x="1428728" y="6286520"/>
            <a:ext cx="7500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Arial" pitchFamily="34" charset="0"/>
                <a:cs typeface="Arial" pitchFamily="34" charset="0"/>
              </a:rPr>
              <a:t>Doliny rzeczne  - dolina </a:t>
            </a:r>
            <a:r>
              <a:rPr lang="pl-PL" sz="1600" dirty="0" err="1" smtClean="0">
                <a:latin typeface="Arial" pitchFamily="34" charset="0"/>
                <a:cs typeface="Arial" pitchFamily="34" charset="0"/>
              </a:rPr>
              <a:t>Zagożdżonki</a:t>
            </a:r>
            <a:endParaRPr lang="pl-PL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Walory Kozienickiego Parku Krajobrazowego</a:t>
            </a:r>
            <a:endParaRPr lang="pl-PL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92114"/>
          </a:xfrm>
        </p:spPr>
        <p:txBody>
          <a:bodyPr>
            <a:normAutofit fontScale="70000" lnSpcReduction="20000"/>
          </a:bodyPr>
          <a:lstStyle/>
          <a:p>
            <a:pPr lvl="0">
              <a:buNone/>
            </a:pPr>
            <a:endParaRPr lang="pl-PL" sz="2400" dirty="0" smtClean="0"/>
          </a:p>
          <a:p>
            <a:pPr lvl="0">
              <a:buNone/>
            </a:pPr>
            <a:endParaRPr lang="pl-PL" sz="2400" dirty="0" smtClean="0"/>
          </a:p>
          <a:p>
            <a:pPr lvl="0"/>
            <a:r>
              <a:rPr lang="x-none" smtClean="0"/>
              <a:t>Cechy niezbędne, określające minimum walorów wypoczynkowych:</a:t>
            </a:r>
            <a:endParaRPr lang="pl-PL" sz="2800" dirty="0" smtClean="0"/>
          </a:p>
          <a:p>
            <a:pPr lvl="0">
              <a:buFont typeface="Wingdings" pitchFamily="2" charset="2"/>
              <a:buChar char="ü"/>
            </a:pPr>
            <a:r>
              <a:rPr lang="x-none" smtClean="0"/>
              <a:t>czyste powietrze (wolne od zanieczyszczeń)</a:t>
            </a:r>
            <a:endParaRPr lang="pl-PL" sz="2800" dirty="0" smtClean="0"/>
          </a:p>
          <a:p>
            <a:pPr lvl="0">
              <a:buFont typeface="Wingdings" pitchFamily="2" charset="2"/>
              <a:buChar char="ü"/>
            </a:pPr>
            <a:r>
              <a:rPr lang="x-none" smtClean="0"/>
              <a:t>walory estetyczne krajobrazu</a:t>
            </a:r>
            <a:endParaRPr lang="pl-PL" sz="2800" dirty="0" smtClean="0"/>
          </a:p>
          <a:p>
            <a:pPr lvl="0">
              <a:buFont typeface="Wingdings" pitchFamily="2" charset="2"/>
              <a:buChar char="ü"/>
            </a:pPr>
            <a:r>
              <a:rPr lang="x-none" smtClean="0"/>
              <a:t>cisza, spokój (niewystępowanie źródeł hałasu)</a:t>
            </a:r>
            <a:endParaRPr lang="pl-PL" sz="2800" dirty="0" smtClean="0"/>
          </a:p>
          <a:p>
            <a:pPr lvl="0">
              <a:buFont typeface="Wingdings" pitchFamily="2" charset="2"/>
              <a:buChar char="ü"/>
            </a:pPr>
            <a:r>
              <a:rPr lang="x-none" smtClean="0"/>
              <a:t>niewystępowanie zasadniczych przeciwwskazań klimatycznych</a:t>
            </a:r>
            <a:endParaRPr lang="pl-PL" sz="2800" dirty="0" smtClean="0"/>
          </a:p>
          <a:p>
            <a:pPr lvl="0">
              <a:buFont typeface="Wingdings" pitchFamily="2" charset="2"/>
              <a:buChar char="ü"/>
            </a:pPr>
            <a:r>
              <a:rPr lang="x-none" smtClean="0"/>
              <a:t>niski stopień urbanizacji</a:t>
            </a:r>
            <a:endParaRPr lang="pl-PL" sz="2800" dirty="0" smtClean="0"/>
          </a:p>
          <a:p>
            <a:pPr lvl="0"/>
            <a:r>
              <a:rPr lang="x-none" smtClean="0"/>
              <a:t>Cechy korzystne, podnoszące wartość wypoczynkową:</a:t>
            </a:r>
            <a:endParaRPr lang="pl-PL" sz="2800" dirty="0" smtClean="0"/>
          </a:p>
          <a:p>
            <a:pPr lvl="0">
              <a:buFont typeface="Wingdings" pitchFamily="2" charset="2"/>
              <a:buChar char="ü"/>
            </a:pPr>
            <a:r>
              <a:rPr lang="x-none" smtClean="0"/>
              <a:t>szczególne walory widokowe krajobrazu</a:t>
            </a:r>
            <a:endParaRPr lang="pl-PL" sz="2800" dirty="0" smtClean="0"/>
          </a:p>
          <a:p>
            <a:pPr lvl="0">
              <a:buFont typeface="Wingdings" pitchFamily="2" charset="2"/>
              <a:buChar char="ü"/>
            </a:pPr>
            <a:r>
              <a:rPr lang="x-none" smtClean="0"/>
              <a:t>korzystne warunki do uprawiania czynnego wypoczynku</a:t>
            </a:r>
            <a:endParaRPr lang="pl-PL" sz="2800" dirty="0" smtClean="0"/>
          </a:p>
          <a:p>
            <a:pPr lvl="1">
              <a:buNone/>
            </a:pPr>
            <a:r>
              <a:rPr lang="pl-PL" dirty="0" smtClean="0"/>
              <a:t>- </a:t>
            </a:r>
            <a:r>
              <a:rPr lang="x-none" smtClean="0"/>
              <a:t>przydatność </a:t>
            </a:r>
            <a:r>
              <a:rPr lang="x-none" smtClean="0"/>
              <a:t>terenów do wędrówek pieszych i kolarskich</a:t>
            </a:r>
            <a:endParaRPr lang="pl-PL" sz="2400" dirty="0" smtClean="0"/>
          </a:p>
          <a:p>
            <a:pPr lvl="1">
              <a:buNone/>
            </a:pPr>
            <a:r>
              <a:rPr lang="pl-PL" dirty="0" smtClean="0"/>
              <a:t>- </a:t>
            </a:r>
            <a:r>
              <a:rPr lang="pl-PL" dirty="0" smtClean="0"/>
              <a:t>przy</a:t>
            </a:r>
            <a:r>
              <a:rPr lang="x-none" smtClean="0"/>
              <a:t>datność </a:t>
            </a:r>
            <a:r>
              <a:rPr lang="x-none" smtClean="0"/>
              <a:t>terenów do sportów zimowych i wędrówek narciarskich</a:t>
            </a:r>
            <a:endParaRPr lang="pl-PL" sz="2400" dirty="0" smtClean="0"/>
          </a:p>
          <a:p>
            <a:pPr lvl="1">
              <a:buNone/>
            </a:pPr>
            <a:r>
              <a:rPr lang="pl-PL" dirty="0" smtClean="0"/>
              <a:t>- </a:t>
            </a:r>
            <a:r>
              <a:rPr lang="x-none" smtClean="0"/>
              <a:t>przydatność wód do kąpieli, sportów i wędrówek wodnych</a:t>
            </a:r>
            <a:endParaRPr lang="pl-PL" sz="2400" dirty="0" smtClean="0"/>
          </a:p>
          <a:p>
            <a:pPr lvl="0">
              <a:buFont typeface="Wingdings" pitchFamily="2" charset="2"/>
              <a:buChar char="ü"/>
            </a:pPr>
            <a:r>
              <a:rPr lang="x-none" smtClean="0"/>
              <a:t>korzystne warunki bioklimatyczne</a:t>
            </a:r>
            <a:endParaRPr lang="pl-PL" sz="2800" dirty="0" smtClean="0"/>
          </a:p>
          <a:p>
            <a:pPr>
              <a:buNone/>
            </a:pPr>
            <a:r>
              <a:rPr lang="pl-PL" sz="4000" dirty="0" smtClean="0"/>
              <a:t>Walory specjalistyczne: myślistwo oraz wędkarstwo</a:t>
            </a:r>
          </a:p>
          <a:p>
            <a:pPr lvl="0">
              <a:buNone/>
            </a:pPr>
            <a:endParaRPr lang="pl-PL" sz="2400" dirty="0" smtClean="0"/>
          </a:p>
          <a:p>
            <a:pPr lvl="0"/>
            <a:endParaRPr lang="pl-PL" sz="2000" dirty="0"/>
          </a:p>
          <a:p>
            <a:endParaRPr lang="pl-PL" dirty="0"/>
          </a:p>
        </p:txBody>
      </p:sp>
      <p:graphicFrame>
        <p:nvGraphicFramePr>
          <p:cNvPr id="8" name="Wykres 7"/>
          <p:cNvGraphicFramePr/>
          <p:nvPr>
            <p:extLst>
              <p:ext uri="{D42A27DB-BD31-4B8C-83A1-F6EECF244321}">
                <p14:modId xmlns="" xmlns:p14="http://schemas.microsoft.com/office/powerpoint/2010/main" val="1879569909"/>
              </p:ext>
            </p:extLst>
          </p:nvPr>
        </p:nvGraphicFramePr>
        <p:xfrm>
          <a:off x="4550356" y="3789040"/>
          <a:ext cx="4572000" cy="2954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428596" y="1000108"/>
            <a:ext cx="8329642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just">
              <a:spcBef>
                <a:spcPct val="20000"/>
              </a:spcBef>
            </a:pP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Walory</a:t>
            </a:r>
            <a:r>
              <a:rPr kumimoji="0" lang="pl-PL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wypoczynkowe: </a:t>
            </a:r>
            <a:r>
              <a:rPr kumimoji="0" lang="pl-PL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wg</a:t>
            </a:r>
            <a:r>
              <a:rPr kumimoji="0" lang="pl-PL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J. </a:t>
            </a:r>
            <a:r>
              <a:rPr lang="pl-PL" sz="2800" dirty="0" smtClean="0"/>
              <a:t>Wyrzykowskiego (1986) </a:t>
            </a:r>
            <a:endParaRPr kumimoji="0" lang="pl-PL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16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latin typeface="Arial" pitchFamily="34" charset="0"/>
                <a:cs typeface="Arial" pitchFamily="34" charset="0"/>
              </a:rPr>
              <a:t>Infrastruktura turystyczna</a:t>
            </a:r>
            <a:endParaRPr lang="pl-PL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92114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pl-PL" sz="2400" dirty="0" smtClean="0"/>
          </a:p>
          <a:p>
            <a:pPr lvl="0">
              <a:buNone/>
            </a:pPr>
            <a:endParaRPr lang="pl-PL" sz="2400" dirty="0" smtClean="0"/>
          </a:p>
          <a:p>
            <a:pPr lvl="0">
              <a:buNone/>
            </a:pPr>
            <a:endParaRPr lang="pl-PL" sz="4000" dirty="0" smtClean="0"/>
          </a:p>
          <a:p>
            <a:pPr lvl="0">
              <a:buNone/>
            </a:pPr>
            <a:endParaRPr lang="pl-PL" sz="2400" dirty="0" smtClean="0"/>
          </a:p>
          <a:p>
            <a:pPr lvl="0"/>
            <a:endParaRPr lang="pl-PL" sz="2000" dirty="0"/>
          </a:p>
          <a:p>
            <a:endParaRPr lang="pl-PL" dirty="0"/>
          </a:p>
        </p:txBody>
      </p:sp>
      <p:graphicFrame>
        <p:nvGraphicFramePr>
          <p:cNvPr id="8" name="Wykres 7"/>
          <p:cNvGraphicFramePr/>
          <p:nvPr>
            <p:extLst>
              <p:ext uri="{D42A27DB-BD31-4B8C-83A1-F6EECF244321}">
                <p14:modId xmlns="" xmlns:p14="http://schemas.microsoft.com/office/powerpoint/2010/main" val="1879569909"/>
              </p:ext>
            </p:extLst>
          </p:nvPr>
        </p:nvGraphicFramePr>
        <p:xfrm>
          <a:off x="4550356" y="3789040"/>
          <a:ext cx="4572000" cy="2954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428596" y="1000108"/>
            <a:ext cx="8329642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pl-PL" b="1" dirty="0" smtClean="0">
                <a:latin typeface="Arial" pitchFamily="34" charset="0"/>
                <a:cs typeface="Arial" pitchFamily="34" charset="0"/>
              </a:rPr>
              <a:t>Szlaki piesze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9 oznakowanych szlaków pieszych, zarządzanych przez PTTK. Łączna długość szlaków w KPK to 131,5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km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l-PL" sz="2800" dirty="0"/>
          </a:p>
        </p:txBody>
      </p:sp>
      <p:pic>
        <p:nvPicPr>
          <p:cNvPr id="2053" name="Picture 5" descr="C:\Documents and Settings\przyroda\Pulpit\szlaki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507" y="2144713"/>
            <a:ext cx="8042020" cy="37846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616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latin typeface="Arial" pitchFamily="34" charset="0"/>
                <a:cs typeface="Arial" pitchFamily="34" charset="0"/>
              </a:rPr>
              <a:t>Infrastruktura turystyczna</a:t>
            </a:r>
            <a:endParaRPr lang="pl-PL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92114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pl-PL" sz="2400" dirty="0" smtClean="0"/>
          </a:p>
          <a:p>
            <a:pPr lvl="0">
              <a:buNone/>
            </a:pPr>
            <a:endParaRPr lang="pl-PL" sz="2400" dirty="0" smtClean="0"/>
          </a:p>
          <a:p>
            <a:pPr lvl="0">
              <a:buNone/>
            </a:pPr>
            <a:endParaRPr lang="pl-PL" sz="4000" dirty="0" smtClean="0"/>
          </a:p>
          <a:p>
            <a:pPr lvl="0">
              <a:buNone/>
            </a:pPr>
            <a:endParaRPr lang="pl-PL" sz="2400" dirty="0" smtClean="0"/>
          </a:p>
          <a:p>
            <a:pPr lvl="0"/>
            <a:endParaRPr lang="pl-PL" sz="2000" dirty="0"/>
          </a:p>
          <a:p>
            <a:endParaRPr lang="pl-PL" dirty="0"/>
          </a:p>
        </p:txBody>
      </p:sp>
      <p:graphicFrame>
        <p:nvGraphicFramePr>
          <p:cNvPr id="8" name="Wykres 7"/>
          <p:cNvGraphicFramePr/>
          <p:nvPr>
            <p:extLst>
              <p:ext uri="{D42A27DB-BD31-4B8C-83A1-F6EECF244321}">
                <p14:modId xmlns="" xmlns:p14="http://schemas.microsoft.com/office/powerpoint/2010/main" val="1879569909"/>
              </p:ext>
            </p:extLst>
          </p:nvPr>
        </p:nvGraphicFramePr>
        <p:xfrm>
          <a:off x="4550356" y="3789040"/>
          <a:ext cx="4572000" cy="2954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428596" y="1000108"/>
            <a:ext cx="8329642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pl-PL" b="1" dirty="0" smtClean="0">
                <a:latin typeface="Arial" pitchFamily="34" charset="0"/>
                <a:cs typeface="Arial" pitchFamily="34" charset="0"/>
              </a:rPr>
              <a:t>Szlaki rowerowe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- 11 oznakowanych szlaków rowerowych. Łączna długość szlaków w KPK to 130,6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km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pl-PL" dirty="0" smtClean="0"/>
          </a:p>
          <a:p>
            <a:pPr algn="just"/>
            <a:endParaRPr lang="pl-PL" dirty="0" smtClean="0"/>
          </a:p>
          <a:p>
            <a:pPr algn="just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l-PL" sz="2800" dirty="0"/>
          </a:p>
        </p:txBody>
      </p:sp>
      <p:pic>
        <p:nvPicPr>
          <p:cNvPr id="3075" name="Picture 3" descr="C:\Documents and Settings\przyroda\Pulpit\szlaki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128" y="2312988"/>
            <a:ext cx="8280043" cy="34020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616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1240</Words>
  <Application>Microsoft Office PowerPoint</Application>
  <PresentationFormat>Pokaz na ekranie (4:3)</PresentationFormat>
  <Paragraphs>240</Paragraphs>
  <Slides>29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0" baseType="lpstr">
      <vt:lpstr>Motyw pakietu Office</vt:lpstr>
      <vt:lpstr>   Kierunki oraz problemy rozwoju turystyki,  rekreacji i edukacji na obszarze Kozienickiego Parku Krajobrazowego i jego otuliny Warsztat - 09.04.2018 r.  Pionki         mgr Mariusz Gunia </vt:lpstr>
      <vt:lpstr>UWARUNKOWANIA ROZWOJU FUNKCJI TURYSTYCZNEJ, REKREACYJNEJ I EDUKACYJNEJ</vt:lpstr>
      <vt:lpstr>Uwarunkowania wynikające z położenia Parku na tle regionu  </vt:lpstr>
      <vt:lpstr>Walory Kozienickiego Parku Krajobrazowego</vt:lpstr>
      <vt:lpstr>Walory Kozienickiego Parku Krajobrazowego</vt:lpstr>
      <vt:lpstr>Walory Kozienickiego Parku Krajobrazowego</vt:lpstr>
      <vt:lpstr>Walory Kozienickiego Parku Krajobrazowego</vt:lpstr>
      <vt:lpstr>Infrastruktura turystyczna</vt:lpstr>
      <vt:lpstr>Infrastruktura turystyczna</vt:lpstr>
      <vt:lpstr>Infrastruktura turystyczna</vt:lpstr>
      <vt:lpstr>Infrastruktura turystyczna</vt:lpstr>
      <vt:lpstr>Infrastruktura edukacyjna</vt:lpstr>
      <vt:lpstr>Turystyka w Kozienickim Parku Krajobrazowym</vt:lpstr>
      <vt:lpstr>Ruch turystyczny</vt:lpstr>
      <vt:lpstr>Działalność edukacyjna w Kozienickim Parku Krajobrazowym</vt:lpstr>
      <vt:lpstr>PROBLEMY ROZWOJU FUNKCJI TURYSTYCZNEJ, REKREACYJNEJ  I EDUKACYJNEJ</vt:lpstr>
      <vt:lpstr>Stan rozpoznania</vt:lpstr>
      <vt:lpstr>Organizacja</vt:lpstr>
      <vt:lpstr>Organizacja</vt:lpstr>
      <vt:lpstr>Utrudnienia na szlakach turystycznych</vt:lpstr>
      <vt:lpstr>Utrudnienia na szlakach turystycznych</vt:lpstr>
      <vt:lpstr>Zagrożenia</vt:lpstr>
      <vt:lpstr>Zagrożenia</vt:lpstr>
      <vt:lpstr>Aspekty prawne wyznaczania kierunków i zasad rozwoju oraz celów kształtowania funkcji turystycznej, rekreacyjnej i edukacyjnej </vt:lpstr>
      <vt:lpstr>Strategia/plan</vt:lpstr>
      <vt:lpstr>Plan ochrony</vt:lpstr>
      <vt:lpstr> Operat kształtowania funkcji turystycznych, rekreacyjnych i edukacyjnych  - Część II  Strategia ochrony     </vt:lpstr>
      <vt:lpstr>Zakres strategii ochrony</vt:lpstr>
      <vt:lpstr> Warsztat – praca zespołowa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Operat ochrony szaty roślinnej  Plan ochrony dla Kozienickiego Parku Krajobrazowego Etap I – Diagnoza stanu </dc:title>
  <dc:creator>Tomasz Figarski</dc:creator>
  <cp:lastModifiedBy>s</cp:lastModifiedBy>
  <cp:revision>129</cp:revision>
  <dcterms:created xsi:type="dcterms:W3CDTF">2017-11-11T21:28:46Z</dcterms:created>
  <dcterms:modified xsi:type="dcterms:W3CDTF">2018-04-08T18:33:50Z</dcterms:modified>
</cp:coreProperties>
</file>